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54" r:id="rId1"/>
  </p:sldMasterIdLst>
  <p:notesMasterIdLst>
    <p:notesMasterId r:id="rId13"/>
  </p:notesMasterIdLst>
  <p:handoutMasterIdLst>
    <p:handoutMasterId r:id="rId14"/>
  </p:handoutMasterIdLst>
  <p:sldIdLst>
    <p:sldId id="256" r:id="rId2"/>
    <p:sldId id="270" r:id="rId3"/>
    <p:sldId id="280" r:id="rId4"/>
    <p:sldId id="288" r:id="rId5"/>
    <p:sldId id="289" r:id="rId6"/>
    <p:sldId id="282" r:id="rId7"/>
    <p:sldId id="290" r:id="rId8"/>
    <p:sldId id="294" r:id="rId9"/>
    <p:sldId id="291" r:id="rId10"/>
    <p:sldId id="295" r:id="rId11"/>
    <p:sldId id="269" r:id="rId12"/>
  </p:sldIdLst>
  <p:sldSz cx="9144000" cy="6858000" type="screen4x3"/>
  <p:notesSz cx="6858000" cy="9144000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2" d="100"/>
          <a:sy n="72" d="100"/>
        </p:scale>
        <p:origin x="-1242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9A3AA6D-21EB-9540-9DC3-EFECAE0CA9DC}" type="datetime1">
              <a:rPr lang="fr-FR"/>
              <a:pPr>
                <a:defRPr/>
              </a:pPr>
              <a:t>24/05/2011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FC0EF9F-0603-6A42-873E-E93E475B21A6}" type="slidenum">
              <a:rPr lang="fr-CA"/>
              <a:pPr>
                <a:defRPr/>
              </a:pPr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109959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B592367-F23C-514A-AD10-5735DFB11CAD}" type="datetime1">
              <a:rPr lang="fr-FR"/>
              <a:pPr>
                <a:defRPr/>
              </a:pPr>
              <a:t>24/05/2011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CA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A" noProof="0" smtClean="0"/>
              <a:t>Cliquez pour modifier les styles du texte du masque</a:t>
            </a:r>
          </a:p>
          <a:p>
            <a:pPr lvl="1"/>
            <a:r>
              <a:rPr lang="fr-CA" noProof="0" smtClean="0"/>
              <a:t>Deuxième niveau</a:t>
            </a:r>
          </a:p>
          <a:p>
            <a:pPr lvl="2"/>
            <a:r>
              <a:rPr lang="fr-CA" noProof="0" smtClean="0"/>
              <a:t>Troisième niveau</a:t>
            </a:r>
          </a:p>
          <a:p>
            <a:pPr lvl="3"/>
            <a:r>
              <a:rPr lang="fr-CA" noProof="0" smtClean="0"/>
              <a:t>Quatrième niveau</a:t>
            </a:r>
          </a:p>
          <a:p>
            <a:pPr lvl="4"/>
            <a:r>
              <a:rPr lang="fr-CA" noProof="0" smtClean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967C0F4-738F-984D-9D01-EABF1E06B55F}" type="slidenum">
              <a:rPr lang="fr-CA"/>
              <a:pPr>
                <a:defRPr/>
              </a:pPr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992086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284E1D1-B356-2C4C-A1B4-0BEC2EDB75CA}" type="slidenum">
              <a:rPr lang="en-US" sz="1200"/>
              <a:pPr eaLnBrk="1" hangingPunct="1"/>
              <a:t>2</a:t>
            </a:fld>
            <a:endParaRPr lang="en-US" sz="120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lipse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Ellipse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Titr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lang="fr-CA" smtClean="0"/>
              <a:t>Cliquez et modifiez le titre</a:t>
            </a:r>
            <a:endParaRPr lang="en-US"/>
          </a:p>
        </p:txBody>
      </p:sp>
      <p:sp>
        <p:nvSpPr>
          <p:cNvPr id="22" name="Sous-titr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fr-CA" smtClean="0"/>
              <a:t>Cliquez pour modifier le style des sous-titres du masque</a:t>
            </a:r>
            <a:endParaRPr lang="en-US"/>
          </a:p>
        </p:txBody>
      </p:sp>
      <p:sp>
        <p:nvSpPr>
          <p:cNvPr id="6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63CB4C-C472-0948-8E6E-2DA7794DF40B}" type="datetime1">
              <a:rPr lang="fr-FR"/>
              <a:pPr>
                <a:defRPr/>
              </a:pPr>
              <a:t>24/05/2011</a:t>
            </a:fld>
            <a:endParaRPr lang="fr-CA"/>
          </a:p>
        </p:txBody>
      </p:sp>
      <p:sp>
        <p:nvSpPr>
          <p:cNvPr id="7" name="Espace réservé du pied de page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8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87D162-9393-E540-AFE4-D524CF5269E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0332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Cliquez et modifiez le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en-US"/>
          </a:p>
        </p:txBody>
      </p:sp>
      <p:sp>
        <p:nvSpPr>
          <p:cNvPr id="4" name="Espace réservé de la date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1F3701-F5B7-4C49-A0BD-55854FA2E54A}" type="datetime1">
              <a:rPr lang="fr-FR"/>
              <a:pPr>
                <a:defRPr/>
              </a:pPr>
              <a:t>24/05/2011</a:t>
            </a:fld>
            <a:endParaRPr lang="fr-CA"/>
          </a:p>
        </p:txBody>
      </p:sp>
      <p:sp>
        <p:nvSpPr>
          <p:cNvPr id="5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C08BBC-29DF-844A-8A28-BD28FE1428EC}" type="slidenum">
              <a:rPr lang="fr-CA"/>
              <a:pPr>
                <a:defRPr/>
              </a:pPr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02271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lang="fr-CA" smtClean="0"/>
              <a:t>Cliquez et modifiez le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en-US"/>
          </a:p>
        </p:txBody>
      </p:sp>
      <p:sp>
        <p:nvSpPr>
          <p:cNvPr id="4" name="Espace réservé de la date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8EA292-C5B4-C449-9B2E-BA5FC729B133}" type="datetime1">
              <a:rPr lang="fr-FR"/>
              <a:pPr>
                <a:defRPr/>
              </a:pPr>
              <a:t>24/05/2011</a:t>
            </a:fld>
            <a:endParaRPr lang="fr-CA"/>
          </a:p>
        </p:txBody>
      </p:sp>
      <p:sp>
        <p:nvSpPr>
          <p:cNvPr id="5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1EDADD-A54B-AC46-8B0D-AA136ADCCE87}" type="slidenum">
              <a:rPr lang="fr-CA"/>
              <a:pPr>
                <a:defRPr/>
              </a:pPr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739032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en-US"/>
          </a:p>
        </p:txBody>
      </p:sp>
      <p:sp>
        <p:nvSpPr>
          <p:cNvPr id="4" name="Espace réservé de la date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C90FEC-9B79-B946-B929-B1EABBCCC9F4}" type="datetime1">
              <a:rPr lang="fr-FR"/>
              <a:pPr>
                <a:defRPr/>
              </a:pPr>
              <a:t>24/05/2011</a:t>
            </a:fld>
            <a:endParaRPr lang="fr-CA"/>
          </a:p>
        </p:txBody>
      </p:sp>
      <p:sp>
        <p:nvSpPr>
          <p:cNvPr id="5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1244B-278B-734B-A491-47DD9A6C3599}" type="slidenum">
              <a:rPr lang="fr-CA"/>
              <a:pPr>
                <a:defRPr/>
              </a:pPr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579539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Ellipse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Ellipse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</a:lstStyle>
          <a:p>
            <a:r>
              <a:rPr lang="fr-CA" smtClean="0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fr-CA" smtClean="0"/>
              <a:t>Cliquez pour modifier les styles du texte du masque</a:t>
            </a:r>
          </a:p>
        </p:txBody>
      </p:sp>
      <p:sp>
        <p:nvSpPr>
          <p:cNvPr id="8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CB1F52-9138-2A46-BA82-4118ACC1BE12}" type="datetime1">
              <a:rPr lang="fr-FR"/>
              <a:pPr>
                <a:defRPr/>
              </a:pPr>
              <a:t>24/05/2011</a:t>
            </a:fld>
            <a:endParaRPr lang="fr-CA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10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05588-9158-E449-A6D2-F5A8A76EF82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562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lang="fr-CA" smtClean="0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en-US"/>
          </a:p>
        </p:txBody>
      </p:sp>
      <p:sp>
        <p:nvSpPr>
          <p:cNvPr id="5" name="Espace réservé de la date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310FF-47D5-4B4A-8013-715DA3A19451}" type="datetime1">
              <a:rPr lang="fr-FR"/>
              <a:pPr>
                <a:defRPr/>
              </a:pPr>
              <a:t>24/05/2011</a:t>
            </a:fld>
            <a:endParaRPr lang="fr-CA"/>
          </a:p>
        </p:txBody>
      </p:sp>
      <p:sp>
        <p:nvSpPr>
          <p:cNvPr id="6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FF7500-B236-FB45-BB69-78120903AF45}" type="slidenum">
              <a:rPr lang="fr-CA"/>
              <a:pPr>
                <a:defRPr/>
              </a:pPr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208070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</a:lstStyle>
          <a:p>
            <a:r>
              <a:rPr lang="fr-CA" smtClean="0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fr-CA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fr-CA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8459A4-7B13-834F-8544-D17F205879F8}" type="datetime1">
              <a:rPr lang="fr-FR"/>
              <a:pPr>
                <a:defRPr/>
              </a:pPr>
              <a:t>24/05/2011</a:t>
            </a:fld>
            <a:endParaRPr lang="fr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C68D35-0700-764A-B572-CFEAFBFE91ED}" type="slidenum">
              <a:rPr lang="fr-CA"/>
              <a:pPr>
                <a:defRPr/>
              </a:pPr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100167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lang="fr-CA" smtClean="0"/>
              <a:t>Cliquez et modifiez le titre</a:t>
            </a:r>
            <a:endParaRPr lang="en-US"/>
          </a:p>
        </p:txBody>
      </p:sp>
      <p:sp>
        <p:nvSpPr>
          <p:cNvPr id="3" name="Espace réservé de la date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1DE030-030D-1F43-8890-831C713CF25E}" type="datetime1">
              <a:rPr lang="fr-FR"/>
              <a:pPr>
                <a:defRPr/>
              </a:pPr>
              <a:t>24/05/2011</a:t>
            </a:fld>
            <a:endParaRPr lang="fr-CA"/>
          </a:p>
        </p:txBody>
      </p:sp>
      <p:sp>
        <p:nvSpPr>
          <p:cNvPr id="4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E6FCA-A76E-4141-A8C6-59FAF3837424}" type="slidenum">
              <a:rPr lang="fr-CA"/>
              <a:pPr>
                <a:defRPr/>
              </a:pPr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19985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Rectangle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633C0-7FDC-754E-9202-9B002E9DBC89}" type="datetime1">
              <a:rPr lang="fr-FR"/>
              <a:pPr>
                <a:defRPr/>
              </a:pPr>
              <a:t>24/05/2011</a:t>
            </a:fld>
            <a:endParaRPr lang="fr-CA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06A8A4-1F9E-5F49-9B81-0BCCD7F9A752}" type="slidenum">
              <a:rPr lang="fr-CA"/>
              <a:pPr>
                <a:defRPr/>
              </a:pPr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92360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</a:lstStyle>
          <a:p>
            <a:r>
              <a:rPr lang="fr-CA" smtClean="0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fr-CA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3A7C4-920E-F04B-B81A-74EB1F076386}" type="datetime1">
              <a:rPr lang="fr-FR"/>
              <a:pPr>
                <a:defRPr/>
              </a:pPr>
              <a:t>24/05/2011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EB14B-F7E0-3748-B91C-552A7830718B}" type="slidenum">
              <a:rPr lang="fr-CA"/>
              <a:pPr>
                <a:defRPr/>
              </a:pPr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485805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lvl1pPr indent="-2825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 charset="0"/>
              <a:buNone/>
              <a:defRPr/>
            </a:pPr>
            <a:endParaRPr lang="en-US" sz="3200" smtClean="0">
              <a:latin typeface="Gill Sans MT" charset="0"/>
            </a:endParaRPr>
          </a:p>
        </p:txBody>
      </p:sp>
      <p:sp>
        <p:nvSpPr>
          <p:cNvPr id="6" name="Processus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Processus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</a:lstStyle>
          <a:p>
            <a:r>
              <a:rPr lang="fr-CA" smtClean="0"/>
              <a:t>Cliquez et modifiez le titre</a:t>
            </a:r>
            <a:endParaRPr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fr-CA" noProof="0" dirty="0" smtClean="0"/>
              <a:t>Cliquez sur l'icône pour ajouter une image</a:t>
            </a:r>
            <a:endParaRPr lang="en-US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fr-CA" smtClean="0"/>
              <a:t>Cliquez pour modifier les styles du texte du masque</a:t>
            </a:r>
          </a:p>
        </p:txBody>
      </p:sp>
      <p:sp>
        <p:nvSpPr>
          <p:cNvPr id="8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3470B8-FBF7-A04F-98C6-E043FC0A7EE0}" type="datetime1">
              <a:rPr lang="fr-FR"/>
              <a:pPr>
                <a:defRPr/>
              </a:pPr>
              <a:t>24/05/2011</a:t>
            </a:fld>
            <a:endParaRPr lang="fr-CA"/>
          </a:p>
        </p:txBody>
      </p:sp>
      <p:sp>
        <p:nvSpPr>
          <p:cNvPr id="9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6B4F7-0D1D-1D4B-8690-7B285883A145}" type="slidenum">
              <a:rPr lang="fr-CA"/>
              <a:pPr>
                <a:defRPr/>
              </a:pPr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010336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cteurs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Ellipse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Bouée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Espace réservé du titre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CA"/>
              <a:t>Cliquez et modifiez le titre</a:t>
            </a:r>
            <a:endParaRPr lang="en-US"/>
          </a:p>
        </p:txBody>
      </p:sp>
      <p:sp>
        <p:nvSpPr>
          <p:cNvPr id="1033" name="Espace réservé du texte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B5A788"/>
                </a:solidFill>
                <a:latin typeface="Gill Sans MT" charset="0"/>
              </a:defRPr>
            </a:lvl1pPr>
          </a:lstStyle>
          <a:p>
            <a:pPr>
              <a:defRPr/>
            </a:pPr>
            <a:fld id="{13152005-196B-3C4C-880A-AF4E0B3074DD}" type="datetime1">
              <a:rPr lang="fr-FR"/>
              <a:pPr>
                <a:defRPr/>
              </a:pPr>
              <a:t>24/05/2011</a:t>
            </a:fld>
            <a:endParaRPr lang="fr-CA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B5A788"/>
                </a:solidFill>
                <a:latin typeface="Gill Sans MT" charset="0"/>
              </a:defRPr>
            </a:lvl1pPr>
          </a:lstStyle>
          <a:p>
            <a:pPr>
              <a:defRPr/>
            </a:pPr>
            <a:fld id="{EDDF0238-75CD-094F-9F70-D32E771152FA}" type="slidenum">
              <a:rPr lang="fr-CA"/>
              <a:pPr>
                <a:defRPr/>
              </a:pPr>
              <a:t>‹N°›</a:t>
            </a:fld>
            <a:endParaRPr lang="fr-CA"/>
          </a:p>
        </p:txBody>
      </p:sp>
      <p:sp>
        <p:nvSpPr>
          <p:cNvPr id="15" name="Rectangle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7" r:id="rId1"/>
    <p:sldLayoutId id="2147483942" r:id="rId2"/>
    <p:sldLayoutId id="2147483948" r:id="rId3"/>
    <p:sldLayoutId id="2147483943" r:id="rId4"/>
    <p:sldLayoutId id="2147483949" r:id="rId5"/>
    <p:sldLayoutId id="2147483944" r:id="rId6"/>
    <p:sldLayoutId id="2147483950" r:id="rId7"/>
    <p:sldLayoutId id="2147483951" r:id="rId8"/>
    <p:sldLayoutId id="2147483952" r:id="rId9"/>
    <p:sldLayoutId id="2147483945" r:id="rId10"/>
    <p:sldLayoutId id="2147483946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charset="0"/>
          <a:ea typeface="ＭＳ Ｐゴシック" charset="-128"/>
          <a:cs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charset="0"/>
          <a:ea typeface="ＭＳ Ｐゴシック" charset="-128"/>
          <a:cs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charset="0"/>
          <a:ea typeface="ＭＳ Ｐゴシック" charset="-128"/>
          <a:cs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charset="0"/>
          <a:ea typeface="ＭＳ Ｐゴシック" charset="-128"/>
          <a:cs typeface="ＭＳ Ｐゴシック" charset="-128"/>
        </a:defRPr>
      </a:lvl9pPr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charset="0"/>
        <a:buChar char="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charset="0"/>
        <a:buChar char="◦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charset="0"/>
        <a:buChar char="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charset="0"/>
        <a:buChar char="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charset="0"/>
        <a:buChar char="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fontan.jean-marc@uqam.ca" TargetMode="External"/><Relationship Id="rId2" Type="http://schemas.openxmlformats.org/officeDocument/2006/relationships/hyperlink" Target="mailto:Fontan.jean-marc@uqam.c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upe.wordpress.com/" TargetMode="External"/><Relationship Id="rId5" Type="http://schemas.openxmlformats.org/officeDocument/2006/relationships/hyperlink" Target="http://www.aruc-es.uqam.ca" TargetMode="External"/><Relationship Id="rId4" Type="http://schemas.openxmlformats.org/officeDocument/2006/relationships/hyperlink" Target="http://www.crises.uqam.ca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accorderie.ca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431925" y="788988"/>
            <a:ext cx="7407275" cy="1471612"/>
          </a:xfrm>
        </p:spPr>
        <p:txBody>
          <a:bodyPr>
            <a:noAutofit/>
          </a:bodyPr>
          <a:lstStyle/>
          <a:p>
            <a:pPr eaLnBrk="1" hangingPunct="1"/>
            <a:r>
              <a:rPr lang="fr-CA" sz="2800" b="1" i="1" dirty="0">
                <a:effectLst>
                  <a:outerShdw blurRad="38100" dist="38100" dir="2700000" algn="tl">
                    <a:srgbClr val="DDDDDD"/>
                  </a:outerShdw>
                </a:effectLst>
                <a:latin typeface="Gill Sans MT" charset="0"/>
                <a:ea typeface="ＭＳ Ｐゴシック" charset="0"/>
                <a:cs typeface="ＭＳ Ｐゴシック" charset="0"/>
              </a:rPr>
              <a:t/>
            </a:r>
            <a:br>
              <a:rPr lang="fr-CA" sz="2800" b="1" i="1" dirty="0">
                <a:effectLst>
                  <a:outerShdw blurRad="38100" dist="38100" dir="2700000" algn="tl">
                    <a:srgbClr val="DDDDDD"/>
                  </a:outerShdw>
                </a:effectLst>
                <a:latin typeface="Gill Sans MT" charset="0"/>
                <a:ea typeface="ＭＳ Ｐゴシック" charset="0"/>
                <a:cs typeface="ＭＳ Ｐゴシック" charset="0"/>
              </a:rPr>
            </a:br>
            <a:r>
              <a:rPr lang="fr-FR" sz="2800" b="1" i="1" dirty="0">
                <a:effectLst/>
                <a:latin typeface="Gill Sans MT" charset="0"/>
                <a:ea typeface="ＭＳ Ｐゴシック" charset="0"/>
                <a:cs typeface="ＭＳ Ｐゴシック" charset="0"/>
              </a:rPr>
              <a:t>Savoir faire l’économie du libéralisme : la recherche-intervention en contexte de lutte contre l’exclusion </a:t>
            </a:r>
            <a:r>
              <a:rPr lang="fr-CA" sz="2800" b="1" i="1" dirty="0">
                <a:effectLst/>
                <a:latin typeface="Gill Sans MT" charset="0"/>
                <a:ea typeface="ＭＳ Ｐゴシック" charset="0"/>
                <a:cs typeface="ＭＳ Ｐゴシック" charset="0"/>
              </a:rPr>
              <a:t> </a:t>
            </a:r>
            <a:endParaRPr lang="fr-CA" sz="2800" b="1" i="1" dirty="0">
              <a:effectLst>
                <a:outerShdw blurRad="38100" dist="38100" dir="2700000" algn="tl">
                  <a:srgbClr val="DDDDDD"/>
                </a:outerShdw>
              </a:effectLst>
              <a:latin typeface="Gill Sans MT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62" name="Sous-titre 2"/>
          <p:cNvSpPr>
            <a:spLocks noGrp="1"/>
          </p:cNvSpPr>
          <p:nvPr>
            <p:ph type="subTitle" idx="1"/>
          </p:nvPr>
        </p:nvSpPr>
        <p:spPr>
          <a:xfrm>
            <a:off x="1706563" y="3684588"/>
            <a:ext cx="6376987" cy="2433637"/>
          </a:xfrm>
        </p:spPr>
        <p:txBody>
          <a:bodyPr/>
          <a:lstStyle/>
          <a:p>
            <a:pPr marL="26988" eaLnBrk="1" hangingPunct="1">
              <a:lnSpc>
                <a:spcPct val="90000"/>
              </a:lnSpc>
            </a:pPr>
            <a:r>
              <a:rPr lang="fr-CA" sz="2000" b="1" dirty="0">
                <a:solidFill>
                  <a:srgbClr val="320E04"/>
                </a:solidFill>
                <a:latin typeface="Gill Sans MT" charset="0"/>
                <a:ea typeface="ＭＳ Ｐゴシック" charset="0"/>
                <a:cs typeface="ＭＳ Ｐゴシック" charset="0"/>
              </a:rPr>
              <a:t>Jean-Marc Fontan</a:t>
            </a:r>
          </a:p>
          <a:p>
            <a:pPr marL="26988" eaLnBrk="1" hangingPunct="1">
              <a:lnSpc>
                <a:spcPct val="90000"/>
              </a:lnSpc>
            </a:pPr>
            <a:r>
              <a:rPr lang="fr-CA" sz="2000" b="1" dirty="0">
                <a:solidFill>
                  <a:srgbClr val="320E04"/>
                </a:solidFill>
                <a:latin typeface="Gill Sans MT" charset="0"/>
                <a:ea typeface="ＭＳ Ｐゴシック" charset="0"/>
                <a:cs typeface="ＭＳ Ｐゴシック" charset="0"/>
              </a:rPr>
              <a:t>Sociologie – UQAM</a:t>
            </a:r>
          </a:p>
          <a:p>
            <a:pPr marL="26988" eaLnBrk="1" hangingPunct="1">
              <a:lnSpc>
                <a:spcPct val="90000"/>
              </a:lnSpc>
            </a:pPr>
            <a:r>
              <a:rPr lang="fr-CA" sz="2000" b="1" dirty="0">
                <a:solidFill>
                  <a:srgbClr val="320E04"/>
                </a:solidFill>
                <a:latin typeface="Gill Sans MT" charset="0"/>
                <a:ea typeface="ＭＳ Ｐゴシック" charset="0"/>
                <a:cs typeface="ＭＳ Ｐゴシック" charset="0"/>
              </a:rPr>
              <a:t>CRISES </a:t>
            </a:r>
          </a:p>
          <a:p>
            <a:pPr marL="26988" eaLnBrk="1" hangingPunct="1">
              <a:lnSpc>
                <a:spcPct val="90000"/>
              </a:lnSpc>
            </a:pPr>
            <a:r>
              <a:rPr lang="fr-CA" sz="2000" b="1" dirty="0">
                <a:solidFill>
                  <a:srgbClr val="320E04"/>
                </a:solidFill>
                <a:latin typeface="Gill Sans MT" charset="0"/>
                <a:ea typeface="ＭＳ Ｐゴシック" charset="0"/>
                <a:cs typeface="ＭＳ Ｐゴシック" charset="0"/>
              </a:rPr>
              <a:t>Février 2011</a:t>
            </a:r>
          </a:p>
          <a:p>
            <a:pPr marL="26988" eaLnBrk="1" hangingPunct="1">
              <a:lnSpc>
                <a:spcPct val="90000"/>
              </a:lnSpc>
            </a:pPr>
            <a:r>
              <a:rPr lang="fr-CA" sz="2000" b="1" dirty="0">
                <a:solidFill>
                  <a:srgbClr val="320E04"/>
                </a:solidFill>
                <a:latin typeface="Gill Sans MT" charset="0"/>
                <a:ea typeface="ＭＳ Ｐゴシック" charset="0"/>
                <a:cs typeface="ＭＳ Ｐゴシック" charset="0"/>
              </a:rPr>
              <a:t>Montréal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23975" y="52388"/>
            <a:ext cx="7499350" cy="1143000"/>
          </a:xfrm>
        </p:spPr>
        <p:txBody>
          <a:bodyPr/>
          <a:lstStyle/>
          <a:p>
            <a:pPr algn="ctr">
              <a:defRPr/>
            </a:pPr>
            <a:r>
              <a:rPr lang="fr-FR" b="1" dirty="0"/>
              <a:t>C</a:t>
            </a:r>
            <a:r>
              <a:rPr lang="fr-FR" b="1" dirty="0" smtClean="0"/>
              <a:t>onclusion</a:t>
            </a:r>
            <a:endParaRPr lang="fr-FR" b="1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320614" y="1343068"/>
            <a:ext cx="7502711" cy="5199261"/>
          </a:xfrm>
        </p:spPr>
        <p:txBody>
          <a:bodyPr/>
          <a:lstStyle/>
          <a:p>
            <a:pPr marL="357188" lvl="1" indent="0">
              <a:buFont typeface="Verdana" charset="0"/>
              <a:buNone/>
              <a:defRPr/>
            </a:pPr>
            <a:r>
              <a:rPr lang="fr-FR" sz="2000" b="1" dirty="0" smtClean="0"/>
              <a:t>Paradigme pragmatiste piste forte pour explorer la fonction symbolisation dans le développement des sociétés modernes</a:t>
            </a:r>
          </a:p>
          <a:p>
            <a:pPr lvl="1">
              <a:defRPr/>
            </a:pPr>
            <a:r>
              <a:rPr lang="fr-FR" sz="2000" b="1" dirty="0" smtClean="0"/>
              <a:t>Exige une méthode scientifique engagée partagée entre</a:t>
            </a:r>
          </a:p>
          <a:p>
            <a:pPr lvl="2">
              <a:defRPr/>
            </a:pPr>
            <a:r>
              <a:rPr lang="fr-FR" b="1" dirty="0" smtClean="0"/>
              <a:t>Une communauté scientifique organique et qui agit comme tel à partir d’</a:t>
            </a:r>
          </a:p>
          <a:p>
            <a:pPr lvl="2">
              <a:defRPr/>
            </a:pPr>
            <a:r>
              <a:rPr lang="fr-FR" b="1" dirty="0" smtClean="0"/>
              <a:t>Un projet cognitif lié à</a:t>
            </a:r>
          </a:p>
          <a:p>
            <a:pPr lvl="2">
              <a:defRPr/>
            </a:pPr>
            <a:r>
              <a:rPr lang="fr-FR" b="1" dirty="0" smtClean="0"/>
              <a:t>Une approche </a:t>
            </a:r>
            <a:r>
              <a:rPr lang="fr-FR" b="1" dirty="0" err="1" smtClean="0"/>
              <a:t>civilisationnelle</a:t>
            </a:r>
            <a:r>
              <a:rPr lang="fr-FR" b="1" dirty="0" smtClean="0"/>
              <a:t> proposant un pacte social inclusif, altère et écologique</a:t>
            </a:r>
          </a:p>
          <a:p>
            <a:pPr lvl="1">
              <a:defRPr/>
            </a:pPr>
            <a:r>
              <a:rPr lang="fr-FR" sz="2000" b="1" dirty="0" smtClean="0"/>
              <a:t>Permettrait de développer une </a:t>
            </a:r>
            <a:r>
              <a:rPr lang="fr-FR" sz="2000" b="1" dirty="0"/>
              <a:t>théorie de la connaissance non hégémonique et </a:t>
            </a:r>
            <a:r>
              <a:rPr lang="fr-FR" sz="2000" b="1" dirty="0" smtClean="0"/>
              <a:t>fournirait </a:t>
            </a:r>
            <a:r>
              <a:rPr lang="fr-FR" sz="2000" b="1" dirty="0"/>
              <a:t>un référent éthique </a:t>
            </a:r>
            <a:r>
              <a:rPr lang="fr-FR" sz="2000" b="1" dirty="0" smtClean="0"/>
              <a:t>pour une responsabilisation </a:t>
            </a:r>
            <a:r>
              <a:rPr lang="fr-FR" sz="2000" b="1" dirty="0"/>
              <a:t>sociale de la </a:t>
            </a:r>
            <a:r>
              <a:rPr lang="fr-FR" sz="2000" b="1" dirty="0" smtClean="0"/>
              <a:t>science</a:t>
            </a:r>
          </a:p>
          <a:p>
            <a:pPr lvl="1">
              <a:defRPr/>
            </a:pPr>
            <a:r>
              <a:rPr lang="fr-FR" sz="2000" b="1" dirty="0" smtClean="0"/>
              <a:t>Suppose d’investir de façon intégrée le développement  des dimensions « appliquée et fondamentale » de la science (</a:t>
            </a:r>
            <a:r>
              <a:rPr lang="fr-FR" sz="2000" b="1" dirty="0" smtClean="0">
                <a:solidFill>
                  <a:srgbClr val="0000FF"/>
                </a:solidFill>
              </a:rPr>
              <a:t>science par et dans l’action</a:t>
            </a:r>
            <a:r>
              <a:rPr lang="fr-FR" sz="2000" b="1" dirty="0" smtClean="0"/>
              <a:t>)</a:t>
            </a:r>
            <a:endParaRPr lang="fr-FR" sz="2000" b="1" dirty="0"/>
          </a:p>
          <a:p>
            <a:pPr lvl="1">
              <a:defRPr/>
            </a:pPr>
            <a:endParaRPr lang="fr-FR" sz="2000" b="1" dirty="0"/>
          </a:p>
        </p:txBody>
      </p:sp>
      <p:sp>
        <p:nvSpPr>
          <p:cNvPr id="35843" name="Espace réservé du numéro de diapositive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4F4B19F-A035-1146-9E9F-1893B855AB47}" type="slidenum">
              <a:rPr lang="fr-CA" sz="1200">
                <a:solidFill>
                  <a:srgbClr val="B5A788"/>
                </a:solidFill>
                <a:latin typeface="Gill Sans MT" charset="0"/>
              </a:rPr>
              <a:pPr eaLnBrk="1" hangingPunct="1"/>
              <a:t>10</a:t>
            </a:fld>
            <a:endParaRPr lang="fr-CA" sz="1200">
              <a:solidFill>
                <a:srgbClr val="B5A788"/>
              </a:solidFill>
              <a:latin typeface="Gill Sans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596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fr-CA" b="1" dirty="0"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ＭＳ Ｐゴシック" charset="0"/>
                <a:cs typeface="Cambria" charset="0"/>
              </a:rPr>
              <a:t>Merci</a:t>
            </a:r>
          </a:p>
        </p:txBody>
      </p:sp>
      <p:sp>
        <p:nvSpPr>
          <p:cNvPr id="31747" name="Espace réservé du contenu 2"/>
          <p:cNvSpPr>
            <a:spLocks noGrp="1"/>
          </p:cNvSpPr>
          <p:nvPr>
            <p:ph sz="quarter" idx="1"/>
          </p:nvPr>
        </p:nvSpPr>
        <p:spPr>
          <a:ln>
            <a:miter lim="800000"/>
            <a:headEnd/>
            <a:tailEnd/>
          </a:ln>
          <a:extLst/>
        </p:spPr>
        <p:txBody>
          <a:bodyPr/>
          <a:lstStyle/>
          <a:p>
            <a:pPr eaLnBrk="1" hangingPunct="1">
              <a:buFont typeface="Wingdings 2" charset="2"/>
              <a:buNone/>
              <a:defRPr/>
            </a:pPr>
            <a:endParaRPr lang="fr-CA" dirty="0" smtClean="0">
              <a:ea typeface="Cambria" charset="0"/>
              <a:cs typeface="Cambria" charset="0"/>
            </a:endParaRPr>
          </a:p>
          <a:p>
            <a:pPr algn="ctr" eaLnBrk="1" hangingPunct="1">
              <a:buFont typeface="Wingdings 2" charset="2"/>
              <a:buNone/>
              <a:defRPr/>
            </a:pPr>
            <a:r>
              <a:rPr lang="fr-CA" b="1" dirty="0" smtClean="0">
                <a:ea typeface="Cambria" charset="0"/>
                <a:cs typeface="Cambria" charset="0"/>
              </a:rPr>
              <a:t>Jean-Marc Fontan</a:t>
            </a:r>
          </a:p>
          <a:p>
            <a:pPr algn="ctr" eaLnBrk="1" hangingPunct="1">
              <a:buFont typeface="Wingdings 2" charset="2"/>
              <a:buNone/>
              <a:defRPr/>
            </a:pPr>
            <a:r>
              <a:rPr lang="fr-CA" b="1" dirty="0" smtClean="0">
                <a:ea typeface="Cambria" charset="0"/>
                <a:cs typeface="Cambria" charset="0"/>
                <a:hlinkClick r:id="rId2"/>
              </a:rPr>
              <a:t>Fontan.jean-marc@uqam.ca</a:t>
            </a:r>
            <a:endParaRPr lang="fr-CA" b="1" dirty="0" smtClean="0">
              <a:ea typeface="Cambria" charset="0"/>
              <a:cs typeface="Cambria" charset="0"/>
            </a:endParaRPr>
          </a:p>
          <a:p>
            <a:pPr algn="ctr" eaLnBrk="1" hangingPunct="1">
              <a:buFont typeface="Wingdings 2" charset="2"/>
              <a:buNone/>
              <a:defRPr/>
            </a:pPr>
            <a:endParaRPr lang="fr-CA" b="1" dirty="0" smtClean="0">
              <a:ea typeface="Cambria" charset="0"/>
              <a:cs typeface="Cambria" charset="0"/>
            </a:endParaRPr>
          </a:p>
          <a:p>
            <a:pPr lvl="5">
              <a:defRPr/>
            </a:pPr>
            <a:r>
              <a:rPr lang="fr-FR" sz="2800" b="1" dirty="0" smtClean="0">
                <a:hlinkClick r:id="rId3"/>
              </a:rPr>
              <a:t>f</a:t>
            </a:r>
            <a:r>
              <a:rPr lang="fr-CA" sz="2800" b="1" dirty="0" smtClean="0">
                <a:hlinkClick r:id="rId3"/>
              </a:rPr>
              <a:t>ontan.jean-marc@uqam.ca</a:t>
            </a:r>
            <a:endParaRPr lang="fr-CA" sz="2800" b="1" dirty="0" smtClean="0"/>
          </a:p>
          <a:p>
            <a:pPr lvl="5">
              <a:defRPr/>
            </a:pPr>
            <a:r>
              <a:rPr lang="fr-CA" sz="2800" b="1" dirty="0" smtClean="0">
                <a:solidFill>
                  <a:srgbClr val="000000"/>
                </a:solidFill>
                <a:ea typeface="Monaco"/>
                <a:cs typeface="Monaco"/>
                <a:hlinkClick r:id="rId4"/>
              </a:rPr>
              <a:t>www.crises.uqam.ca</a:t>
            </a:r>
            <a:r>
              <a:rPr lang="fr-CA" sz="2800" b="1" dirty="0" smtClean="0">
                <a:solidFill>
                  <a:srgbClr val="000000"/>
                </a:solidFill>
                <a:ea typeface="Monaco"/>
                <a:cs typeface="Monaco"/>
              </a:rPr>
              <a:t> </a:t>
            </a:r>
            <a:endParaRPr lang="fr-CA" sz="2800" b="1" dirty="0" smtClean="0"/>
          </a:p>
          <a:p>
            <a:pPr lvl="5">
              <a:defRPr/>
            </a:pPr>
            <a:r>
              <a:rPr lang="fr-CA" sz="2800" b="1" dirty="0" smtClean="0">
                <a:solidFill>
                  <a:srgbClr val="000000"/>
                </a:solidFill>
                <a:ea typeface="Monaco" charset="0"/>
                <a:cs typeface="Monaco" charset="0"/>
                <a:hlinkClick r:id="rId5"/>
              </a:rPr>
              <a:t>www.aruc-es.uqam.ca</a:t>
            </a:r>
            <a:endParaRPr lang="fr-CA" sz="2800" b="1" dirty="0" smtClean="0">
              <a:solidFill>
                <a:srgbClr val="000000"/>
              </a:solidFill>
              <a:ea typeface="Monaco" charset="0"/>
              <a:cs typeface="Monaco" charset="0"/>
            </a:endParaRPr>
          </a:p>
          <a:p>
            <a:pPr lvl="5">
              <a:defRPr/>
            </a:pPr>
            <a:r>
              <a:rPr lang="fr-CA" sz="2800" b="1" dirty="0" smtClean="0">
                <a:solidFill>
                  <a:srgbClr val="000000"/>
                </a:solidFill>
                <a:ea typeface="Monaco"/>
                <a:cs typeface="Monaco"/>
                <a:hlinkClick r:id="rId6"/>
              </a:rPr>
              <a:t>http://iupe.wordpress.com/</a:t>
            </a:r>
            <a:r>
              <a:rPr lang="fr-CA" sz="2800" b="1" dirty="0" smtClean="0">
                <a:solidFill>
                  <a:srgbClr val="000000"/>
                </a:solidFill>
                <a:ea typeface="Monaco"/>
                <a:cs typeface="Monaco"/>
              </a:rPr>
              <a:t> </a:t>
            </a:r>
            <a:endParaRPr lang="fr-CA" sz="2800" b="1" dirty="0" smtClean="0"/>
          </a:p>
          <a:p>
            <a:pPr algn="ctr" eaLnBrk="1" hangingPunct="1">
              <a:buFont typeface="Wingdings 2" charset="2"/>
              <a:buNone/>
              <a:defRPr/>
            </a:pPr>
            <a:r>
              <a:rPr lang="fr-CA" b="1" dirty="0" smtClean="0">
                <a:ea typeface="Cambria" charset="0"/>
                <a:cs typeface="Cambria" charset="0"/>
              </a:rPr>
              <a:t> </a:t>
            </a:r>
          </a:p>
        </p:txBody>
      </p:sp>
      <p:sp>
        <p:nvSpPr>
          <p:cNvPr id="22531" name="Espace réservé du numéro de diapositive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B424F32-D1A7-3442-A314-4A5C4A80A577}" type="slidenum">
              <a:rPr lang="fr-CA" sz="1200">
                <a:solidFill>
                  <a:srgbClr val="B5A788"/>
                </a:solidFill>
                <a:latin typeface="Gill Sans MT" charset="0"/>
              </a:rPr>
              <a:pPr eaLnBrk="1" hangingPunct="1"/>
              <a:t>11</a:t>
            </a:fld>
            <a:endParaRPr lang="fr-CA" sz="1200">
              <a:solidFill>
                <a:srgbClr val="B5A788"/>
              </a:solidFill>
              <a:latin typeface="Gill Sans MT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Espace réservé du numéro de diapositive 3"/>
          <p:cNvSpPr>
            <a:spLocks noGrp="1"/>
          </p:cNvSpPr>
          <p:nvPr>
            <p:ph type="sldNum" sz="quarter" idx="12"/>
          </p:nvPr>
        </p:nvSpPr>
        <p:spPr bwMode="auto">
          <a:xfrm>
            <a:off x="6800850" y="6305550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424B8677-831C-0141-89B4-2A69F541ABE7}" type="slidenum">
              <a:rPr lang="fr-FR" sz="1600">
                <a:solidFill>
                  <a:srgbClr val="003F4A"/>
                </a:solidFill>
                <a:latin typeface="Garamond" charset="0"/>
              </a:rPr>
              <a:pPr algn="r" eaLnBrk="1" hangingPunct="1"/>
              <a:t>2</a:t>
            </a:fld>
            <a:endParaRPr lang="fr-FR" sz="1600">
              <a:solidFill>
                <a:srgbClr val="003F4A"/>
              </a:solidFill>
              <a:latin typeface="Garamond" charset="0"/>
            </a:endParaRP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374775" y="555625"/>
            <a:ext cx="749935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fr-FR" b="1" dirty="0">
                <a:latin typeface="+mn-lt"/>
                <a:ea typeface="ＭＳ Ｐゴシック" charset="0"/>
                <a:cs typeface="ＭＳ Ｐゴシック" charset="0"/>
              </a:rPr>
              <a:t>PRÉSENTATION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4775" y="2176463"/>
            <a:ext cx="7543800" cy="3984625"/>
          </a:xfrm>
        </p:spPr>
        <p:txBody>
          <a:bodyPr/>
          <a:lstStyle/>
          <a:p>
            <a:pPr marL="762000" indent="-576263" eaLnBrk="1" hangingPunct="1"/>
            <a:r>
              <a:rPr lang="fr-FR" b="1" dirty="0">
                <a:latin typeface="Gill Sans MT" charset="0"/>
                <a:ea typeface="ＭＳ Ｐゴシック" charset="0"/>
                <a:cs typeface="ＭＳ Ｐゴシック" charset="0"/>
              </a:rPr>
              <a:t>Fondements théoriques  modernes de la « recherche action »</a:t>
            </a:r>
          </a:p>
          <a:p>
            <a:pPr marL="762000" indent="-576263" eaLnBrk="1" hangingPunct="1"/>
            <a:r>
              <a:rPr lang="fr-FR" b="1" dirty="0">
                <a:latin typeface="Gill Sans MT" charset="0"/>
                <a:ea typeface="ＭＳ Ｐゴシック" charset="0"/>
                <a:cs typeface="ＭＳ Ｐゴシック" charset="0"/>
              </a:rPr>
              <a:t>Recherche intervention – l’exemple de </a:t>
            </a:r>
            <a:r>
              <a:rPr lang="fr-FR" b="1" i="1" dirty="0">
                <a:latin typeface="Gill Sans MT" charset="0"/>
                <a:ea typeface="ＭＳ Ｐゴシック" charset="0"/>
                <a:cs typeface="ＭＳ Ｐゴシック" charset="0"/>
              </a:rPr>
              <a:t>Parole </a:t>
            </a:r>
            <a:r>
              <a:rPr lang="fr-FR" b="1" i="1" dirty="0" err="1">
                <a:latin typeface="Gill Sans MT" charset="0"/>
                <a:ea typeface="ＭＳ Ｐゴシック" charset="0"/>
                <a:cs typeface="ＭＳ Ｐゴシック" charset="0"/>
              </a:rPr>
              <a:t>d’excluEs</a:t>
            </a:r>
            <a:endParaRPr lang="fr-FR" b="1" dirty="0">
              <a:latin typeface="Gill Sans MT" charset="0"/>
              <a:ea typeface="ＭＳ Ｐゴシック" charset="0"/>
              <a:cs typeface="ＭＳ Ｐゴシック" charset="0"/>
            </a:endParaRPr>
          </a:p>
          <a:p>
            <a:pPr marL="762000" indent="-576263" eaLnBrk="1" hangingPunct="1"/>
            <a:r>
              <a:rPr lang="fr-FR" b="1" dirty="0">
                <a:latin typeface="Gill Sans MT" charset="0"/>
                <a:ea typeface="ＭＳ Ｐゴシック" charset="0"/>
                <a:cs typeface="ＭＳ Ｐゴシック" charset="0"/>
              </a:rPr>
              <a:t>La science en question : refonder le projet scientifique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47775" y="288925"/>
            <a:ext cx="7499350" cy="9144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fr-FR" sz="3600" b="1" dirty="0" smtClean="0"/>
              <a:t>Connaissance – entre pouvoirs et contre pouvoirs d’agir</a:t>
            </a:r>
            <a:endParaRPr lang="fr-FR" sz="3600" b="1" dirty="0"/>
          </a:p>
        </p:txBody>
      </p:sp>
      <p:sp>
        <p:nvSpPr>
          <p:cNvPr id="18434" name="Espace réservé du contenu 2"/>
          <p:cNvSpPr>
            <a:spLocks noGrp="1"/>
          </p:cNvSpPr>
          <p:nvPr>
            <p:ph idx="1"/>
          </p:nvPr>
        </p:nvSpPr>
        <p:spPr>
          <a:xfrm>
            <a:off x="649406" y="1442661"/>
            <a:ext cx="8421569" cy="5385803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fr-FR" sz="2400" b="1" dirty="0">
                <a:latin typeface="Gill Sans MT" charset="0"/>
                <a:ea typeface="ＭＳ Ｐゴシック" charset="0"/>
                <a:cs typeface="ＭＳ Ｐゴシック" charset="0"/>
              </a:rPr>
              <a:t>La connaissance </a:t>
            </a:r>
            <a:r>
              <a:rPr lang="fr-FR" sz="2400" b="1" dirty="0" smtClean="0">
                <a:latin typeface="Gill Sans MT" charset="0"/>
                <a:ea typeface="ＭＳ Ｐゴシック" charset="0"/>
                <a:cs typeface="ＭＳ Ｐゴシック" charset="0"/>
              </a:rPr>
              <a:t>humaine permet :</a:t>
            </a:r>
            <a:endParaRPr lang="fr-FR" sz="2400" b="1" dirty="0">
              <a:latin typeface="Gill Sans MT" charset="0"/>
              <a:ea typeface="ＭＳ Ｐゴシック" charset="0"/>
              <a:cs typeface="ＭＳ Ｐゴシック" charset="0"/>
            </a:endParaRPr>
          </a:p>
          <a:p>
            <a:pPr marL="977900" lvl="2" indent="-457200" eaLnBrk="1" hangingPunct="1"/>
            <a:r>
              <a:rPr lang="fr-FR" sz="2000" b="1" dirty="0">
                <a:latin typeface="Gill Sans MT" charset="0"/>
                <a:ea typeface="ＭＳ Ｐゴシック" charset="0"/>
                <a:cs typeface="ＭＳ Ｐゴシック" charset="0"/>
              </a:rPr>
              <a:t>De </a:t>
            </a:r>
            <a:r>
              <a:rPr lang="fr-FR" sz="2000" b="1" dirty="0" smtClean="0">
                <a:latin typeface="Gill Sans MT" charset="0"/>
                <a:ea typeface="ＭＳ Ｐゴシック" charset="0"/>
                <a:cs typeface="ＭＳ Ｐゴシック" charset="0"/>
              </a:rPr>
              <a:t>séparer de façon adaptative </a:t>
            </a:r>
            <a:r>
              <a:rPr lang="fr-FR" sz="2000" b="1" dirty="0">
                <a:latin typeface="Gill Sans MT" charset="0"/>
                <a:ea typeface="ＭＳ Ｐゴシック" charset="0"/>
                <a:cs typeface="ＭＳ Ｐゴシック" charset="0"/>
              </a:rPr>
              <a:t>le vrai du faux et le faux du vrai – elle représente :</a:t>
            </a:r>
          </a:p>
          <a:p>
            <a:pPr marL="1189038" lvl="3" indent="-457200" eaLnBrk="1" hangingPunct="1"/>
            <a:r>
              <a:rPr lang="fr-FR" b="1" dirty="0">
                <a:latin typeface="Gill Sans MT" charset="0"/>
                <a:ea typeface="ＭＳ Ｐゴシック" charset="0"/>
                <a:cs typeface="ＭＳ Ｐゴシック" charset="0"/>
              </a:rPr>
              <a:t>Un outil </a:t>
            </a:r>
            <a:r>
              <a:rPr lang="fr-FR" b="1" dirty="0" smtClean="0">
                <a:latin typeface="Gill Sans MT" charset="0"/>
                <a:ea typeface="ＭＳ Ｐゴシック" charset="0"/>
                <a:cs typeface="ＭＳ Ｐゴシック" charset="0"/>
              </a:rPr>
              <a:t>extensif au code génétique d’identification </a:t>
            </a:r>
            <a:r>
              <a:rPr lang="fr-FR" b="1" dirty="0">
                <a:latin typeface="Gill Sans MT" charset="0"/>
                <a:ea typeface="ＭＳ Ｐゴシック" charset="0"/>
                <a:cs typeface="ＭＳ Ｐゴシック" charset="0"/>
              </a:rPr>
              <a:t>des qualités « en soi » et « pour soi » de l’univers qui nous </a:t>
            </a:r>
            <a:r>
              <a:rPr lang="fr-FR" b="1" dirty="0" smtClean="0">
                <a:latin typeface="Gill Sans MT" charset="0"/>
                <a:ea typeface="ＭＳ Ｐゴシック" charset="0"/>
                <a:cs typeface="ＭＳ Ｐゴシック" charset="0"/>
              </a:rPr>
              <a:t>entoure (nommer – désigner – s’approprier – localiser)</a:t>
            </a:r>
            <a:endParaRPr lang="fr-FR" b="1" dirty="0">
              <a:latin typeface="Gill Sans MT" charset="0"/>
              <a:ea typeface="ＭＳ Ｐゴシック" charset="0"/>
              <a:cs typeface="ＭＳ Ｐゴシック" charset="0"/>
            </a:endParaRPr>
          </a:p>
          <a:p>
            <a:pPr marL="1189038" lvl="3" indent="-457200" eaLnBrk="1" hangingPunct="1"/>
            <a:r>
              <a:rPr lang="fr-FR" b="1" dirty="0" smtClean="0">
                <a:latin typeface="Gill Sans MT" charset="0"/>
                <a:ea typeface="ＭＳ Ｐゴシック" charset="0"/>
                <a:cs typeface="ＭＳ Ｐゴシック" charset="0"/>
              </a:rPr>
              <a:t>Et, culturellement, elle correspond à un </a:t>
            </a:r>
            <a:r>
              <a:rPr lang="fr-FR" b="1" dirty="0">
                <a:latin typeface="Gill Sans MT" charset="0"/>
                <a:ea typeface="ＭＳ Ｐゴシック" charset="0"/>
                <a:cs typeface="ＭＳ Ｐゴシック" charset="0"/>
              </a:rPr>
              <a:t>appareillage discursif pour rendre </a:t>
            </a:r>
            <a:r>
              <a:rPr lang="fr-FR" b="1" dirty="0" smtClean="0">
                <a:latin typeface="Gill Sans MT" charset="0"/>
                <a:ea typeface="ＭＳ Ｐゴシック" charset="0"/>
                <a:cs typeface="ＭＳ Ｐゴシック" charset="0"/>
              </a:rPr>
              <a:t>légitimes </a:t>
            </a:r>
            <a:r>
              <a:rPr lang="fr-FR" b="1" dirty="0">
                <a:latin typeface="Gill Sans MT" charset="0"/>
                <a:ea typeface="ＭＳ Ｐゴシック" charset="0"/>
                <a:cs typeface="ＭＳ Ｐゴシック" charset="0"/>
              </a:rPr>
              <a:t>ou illégitimes </a:t>
            </a:r>
            <a:r>
              <a:rPr lang="fr-FR" b="1" dirty="0" smtClean="0">
                <a:latin typeface="Gill Sans MT" charset="0"/>
                <a:ea typeface="ＭＳ Ｐゴシック" charset="0"/>
                <a:cs typeface="ＭＳ Ｐゴシック" charset="0"/>
              </a:rPr>
              <a:t>les qualités désignées de composantes du monde qui nous entoure</a:t>
            </a:r>
            <a:endParaRPr lang="fr-FR" b="1" dirty="0">
              <a:latin typeface="Gill Sans MT" charset="0"/>
              <a:ea typeface="ＭＳ Ｐゴシック" charset="0"/>
              <a:cs typeface="ＭＳ Ｐゴシック" charset="0"/>
            </a:endParaRPr>
          </a:p>
          <a:p>
            <a:pPr marL="977900" lvl="2" indent="-457200" eaLnBrk="1" hangingPunct="1"/>
            <a:r>
              <a:rPr lang="fr-FR" sz="2000" b="1" dirty="0" smtClean="0">
                <a:latin typeface="Gill Sans MT" charset="0"/>
                <a:ea typeface="ＭＳ Ｐゴシック" charset="0"/>
                <a:cs typeface="ＭＳ Ｐゴシック" charset="0"/>
              </a:rPr>
              <a:t>Des lors, elle permet de </a:t>
            </a:r>
            <a:r>
              <a:rPr lang="fr-FR" sz="2000" b="1" dirty="0">
                <a:latin typeface="Gill Sans MT" charset="0"/>
                <a:ea typeface="ＭＳ Ｐゴシック" charset="0"/>
                <a:cs typeface="ＭＳ Ｐゴシック" charset="0"/>
              </a:rPr>
              <a:t>séparer ceux qui sont investis du pouvoir de savoir et ceux qui ne le sont </a:t>
            </a:r>
            <a:r>
              <a:rPr lang="fr-FR" sz="2000" b="1" dirty="0" smtClean="0">
                <a:latin typeface="Gill Sans MT" charset="0"/>
                <a:ea typeface="ＭＳ Ｐゴシック" charset="0"/>
                <a:cs typeface="ＭＳ Ｐゴシック" charset="0"/>
              </a:rPr>
              <a:t>pas</a:t>
            </a:r>
            <a:r>
              <a:rPr lang="fr-FR" sz="2000" b="1" dirty="0">
                <a:latin typeface="Gill Sans MT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2000" b="1" dirty="0" smtClean="0">
                <a:latin typeface="Gill Sans MT" charset="0"/>
                <a:ea typeface="ＭＳ Ｐゴシック" charset="0"/>
                <a:cs typeface="ＭＳ Ｐゴシック" charset="0"/>
              </a:rPr>
              <a:t>(profane/sacré – savoir scientifique/savoir populaire)</a:t>
            </a:r>
            <a:endParaRPr lang="fr-FR" sz="2000" b="1" dirty="0">
              <a:latin typeface="Gill Sans MT" charset="0"/>
              <a:ea typeface="ＭＳ Ｐゴシック" charset="0"/>
              <a:cs typeface="ＭＳ Ｐゴシック" charset="0"/>
            </a:endParaRPr>
          </a:p>
          <a:p>
            <a:pPr marL="977900" lvl="2" indent="-457200" eaLnBrk="1" hangingPunct="1"/>
            <a:r>
              <a:rPr lang="fr-FR" sz="2000" b="1" dirty="0" smtClean="0">
                <a:latin typeface="Gill Sans MT" charset="0"/>
                <a:ea typeface="ＭＳ Ｐゴシック" charset="0"/>
                <a:cs typeface="ＭＳ Ｐゴシック" charset="0"/>
              </a:rPr>
              <a:t>Mais aussi, un outil qui par le </a:t>
            </a:r>
            <a:r>
              <a:rPr lang="fr-FR" sz="2000" b="1" dirty="0">
                <a:latin typeface="Gill Sans MT" charset="0"/>
                <a:ea typeface="ＭＳ Ｐゴシック" charset="0"/>
                <a:cs typeface="ＭＳ Ｐゴシック" charset="0"/>
              </a:rPr>
              <a:t>v</a:t>
            </a:r>
            <a:r>
              <a:rPr lang="fr-FR" sz="2000" b="1" dirty="0" smtClean="0">
                <a:latin typeface="Gill Sans MT" charset="0"/>
                <a:ea typeface="ＭＳ Ｐゴシック" charset="0"/>
                <a:cs typeface="ＭＳ Ｐゴシック" charset="0"/>
              </a:rPr>
              <a:t>erbe permet d</a:t>
            </a:r>
            <a:r>
              <a:rPr lang="fr-CA" sz="2000" b="1" dirty="0" smtClean="0">
                <a:latin typeface="Gill Sans MT" charset="0"/>
                <a:ea typeface="ＭＳ Ｐゴシック" charset="0"/>
                <a:cs typeface="ＭＳ Ｐゴシック" charset="0"/>
              </a:rPr>
              <a:t>e « dominer les uns » et de « s’émanciper des autres », donc un moyen pou</a:t>
            </a:r>
            <a:r>
              <a:rPr lang="fr-CA" altLang="ja-JP" sz="2000" b="1" dirty="0" smtClean="0">
                <a:latin typeface="Gill Sans MT" charset="0"/>
                <a:ea typeface="ＭＳ Ｐゴシック" charset="0"/>
                <a:cs typeface="ＭＳ Ｐゴシック" charset="0"/>
              </a:rPr>
              <a:t> définir (justifier) ou contester (rendre justice) les contours et les contenus des rapports sociaux</a:t>
            </a:r>
            <a:endParaRPr lang="fr-FR" altLang="ja-JP" sz="2000" b="1" dirty="0">
              <a:latin typeface="Gill Sans MT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435" name="Espace réservé du numéro de diapositive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46D9053-250B-6F44-B7BB-E72D45236814}" type="slidenum">
              <a:rPr lang="fr-CA" sz="1200">
                <a:solidFill>
                  <a:srgbClr val="B5A788"/>
                </a:solidFill>
                <a:latin typeface="Gill Sans MT" charset="0"/>
              </a:rPr>
              <a:pPr eaLnBrk="1" hangingPunct="1"/>
              <a:t>3</a:t>
            </a:fld>
            <a:endParaRPr lang="fr-CA" sz="1200">
              <a:solidFill>
                <a:srgbClr val="B5A788"/>
              </a:solidFill>
              <a:latin typeface="Gill Sans MT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100" y="259750"/>
            <a:ext cx="7499350" cy="898147"/>
          </a:xfrm>
        </p:spPr>
        <p:txBody>
          <a:bodyPr>
            <a:noAutofit/>
          </a:bodyPr>
          <a:lstStyle/>
          <a:p>
            <a:pPr algn="ctr"/>
            <a:r>
              <a:rPr lang="fr-FR" sz="3600" b="1" dirty="0"/>
              <a:t>L</a:t>
            </a:r>
            <a:r>
              <a:rPr lang="fr-FR" sz="3600" b="1" dirty="0" smtClean="0"/>
              <a:t>a connaissance : objet de réflexion // la K est issue</a:t>
            </a:r>
            <a:endParaRPr lang="fr-FR" sz="36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16789" y="1391429"/>
            <a:ext cx="7572019" cy="5257457"/>
          </a:xfrm>
        </p:spPr>
        <p:txBody>
          <a:bodyPr/>
          <a:lstStyle/>
          <a:p>
            <a:r>
              <a:rPr lang="fr-CA" sz="2400" b="1" dirty="0" smtClean="0"/>
              <a:t>De la matérialité (</a:t>
            </a:r>
            <a:r>
              <a:rPr lang="fr-CA" sz="2400" b="1" dirty="0" smtClean="0">
                <a:solidFill>
                  <a:srgbClr val="0000FF"/>
                </a:solidFill>
              </a:rPr>
              <a:t>l’illusion matière</a:t>
            </a:r>
            <a:r>
              <a:rPr lang="fr-CA" sz="2400" b="1" dirty="0" smtClean="0"/>
              <a:t>) – </a:t>
            </a:r>
            <a:r>
              <a:rPr lang="fr-CA" sz="2400" b="1" dirty="0" smtClean="0">
                <a:solidFill>
                  <a:srgbClr val="FF0000"/>
                </a:solidFill>
              </a:rPr>
              <a:t>dès l’antiquité</a:t>
            </a:r>
          </a:p>
          <a:p>
            <a:pPr lvl="1"/>
            <a:r>
              <a:rPr lang="fr-CA" sz="2400" b="1" dirty="0" smtClean="0"/>
              <a:t>perspective empiriste</a:t>
            </a:r>
          </a:p>
          <a:p>
            <a:pPr lvl="1"/>
            <a:r>
              <a:rPr lang="fr-CA" sz="2400" b="1" dirty="0" smtClean="0"/>
              <a:t>perspective structuraliste</a:t>
            </a:r>
          </a:p>
          <a:p>
            <a:r>
              <a:rPr lang="fr-CA" sz="2400" b="1" dirty="0" smtClean="0"/>
              <a:t>De l’esprit (</a:t>
            </a:r>
            <a:r>
              <a:rPr lang="fr-CA" sz="2400" b="1" dirty="0" smtClean="0">
                <a:solidFill>
                  <a:srgbClr val="0000FF"/>
                </a:solidFill>
              </a:rPr>
              <a:t>l’illusion être</a:t>
            </a:r>
            <a:r>
              <a:rPr lang="fr-CA" sz="2400" b="1" dirty="0" smtClean="0"/>
              <a:t>) – </a:t>
            </a:r>
            <a:r>
              <a:rPr lang="fr-CA" sz="2400" b="1" dirty="0" smtClean="0">
                <a:solidFill>
                  <a:srgbClr val="FF0000"/>
                </a:solidFill>
              </a:rPr>
              <a:t>dès l’antiquité</a:t>
            </a:r>
          </a:p>
          <a:p>
            <a:pPr lvl="1"/>
            <a:r>
              <a:rPr lang="fr-CA" sz="2400" b="1" dirty="0"/>
              <a:t>s</a:t>
            </a:r>
            <a:r>
              <a:rPr lang="fr-CA" sz="2400" b="1" dirty="0" smtClean="0"/>
              <a:t>uprême : perspective religieuse</a:t>
            </a:r>
          </a:p>
          <a:p>
            <a:pPr lvl="1"/>
            <a:r>
              <a:rPr lang="fr-CA" sz="2400" b="1" dirty="0" smtClean="0"/>
              <a:t>humain : perspective idéaliste</a:t>
            </a:r>
          </a:p>
          <a:p>
            <a:r>
              <a:rPr lang="fr-CA" sz="2400" b="1" dirty="0" smtClean="0"/>
              <a:t>De leur combinaison (</a:t>
            </a:r>
            <a:r>
              <a:rPr lang="fr-CA" sz="2400" b="1" dirty="0" smtClean="0">
                <a:solidFill>
                  <a:srgbClr val="0000FF"/>
                </a:solidFill>
              </a:rPr>
              <a:t>enfin l’action !</a:t>
            </a:r>
            <a:r>
              <a:rPr lang="fr-CA" sz="2400" b="1" dirty="0" smtClean="0"/>
              <a:t>) : </a:t>
            </a:r>
          </a:p>
          <a:p>
            <a:pPr lvl="1"/>
            <a:r>
              <a:rPr lang="fr-CA" sz="2400" b="1" dirty="0"/>
              <a:t>d</a:t>
            </a:r>
            <a:r>
              <a:rPr lang="fr-CA" sz="2400" b="1" dirty="0" smtClean="0"/>
              <a:t>ans l’expérience : perspective pragmatiste (</a:t>
            </a:r>
            <a:r>
              <a:rPr lang="fr-CA" sz="2400" b="1" dirty="0" smtClean="0">
                <a:solidFill>
                  <a:srgbClr val="FF0000"/>
                </a:solidFill>
              </a:rPr>
              <a:t>19</a:t>
            </a:r>
            <a:r>
              <a:rPr lang="fr-CA" sz="2400" b="1" baseline="30000" dirty="0" smtClean="0">
                <a:solidFill>
                  <a:srgbClr val="FF0000"/>
                </a:solidFill>
              </a:rPr>
              <a:t>e</a:t>
            </a:r>
            <a:r>
              <a:rPr lang="fr-CA" sz="2400" b="1" dirty="0" smtClean="0">
                <a:solidFill>
                  <a:srgbClr val="FF0000"/>
                </a:solidFill>
              </a:rPr>
              <a:t> siècle</a:t>
            </a:r>
            <a:r>
              <a:rPr lang="fr-CA" sz="2400" b="1" dirty="0" smtClean="0"/>
              <a:t>)</a:t>
            </a:r>
          </a:p>
          <a:p>
            <a:pPr lvl="1"/>
            <a:r>
              <a:rPr lang="fr-CA" sz="2400" b="1" dirty="0"/>
              <a:t>d</a:t>
            </a:r>
            <a:r>
              <a:rPr lang="fr-CA" sz="2400" b="1" dirty="0" smtClean="0"/>
              <a:t>ans la construction sociale : perspective constructiviste (</a:t>
            </a:r>
            <a:r>
              <a:rPr lang="fr-CA" sz="2400" b="1" dirty="0" smtClean="0">
                <a:solidFill>
                  <a:srgbClr val="FF0000"/>
                </a:solidFill>
              </a:rPr>
              <a:t>20</a:t>
            </a:r>
            <a:r>
              <a:rPr lang="fr-CA" sz="2400" b="1" baseline="30000" dirty="0" smtClean="0">
                <a:solidFill>
                  <a:srgbClr val="FF0000"/>
                </a:solidFill>
              </a:rPr>
              <a:t>e</a:t>
            </a:r>
            <a:r>
              <a:rPr lang="fr-CA" sz="2400" b="1" dirty="0" smtClean="0">
                <a:solidFill>
                  <a:srgbClr val="FF0000"/>
                </a:solidFill>
              </a:rPr>
              <a:t> siècle</a:t>
            </a:r>
            <a:r>
              <a:rPr lang="fr-CA" sz="2400" b="1" dirty="0" smtClean="0"/>
              <a:t>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81244B-278B-734B-A491-47DD9A6C3599}" type="slidenum">
              <a:rPr lang="fr-CA" smtClean="0"/>
              <a:pPr>
                <a:defRPr/>
              </a:pPr>
              <a:t>4</a:t>
            </a:fld>
            <a:endParaRPr lang="fr-CA"/>
          </a:p>
        </p:txBody>
      </p:sp>
      <p:sp>
        <p:nvSpPr>
          <p:cNvPr id="5" name="Accolade ouvrante 4"/>
          <p:cNvSpPr/>
          <p:nvPr/>
        </p:nvSpPr>
        <p:spPr>
          <a:xfrm>
            <a:off x="1033637" y="1609738"/>
            <a:ext cx="401463" cy="2702587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Parenthèse ouvrante 5"/>
          <p:cNvSpPr/>
          <p:nvPr/>
        </p:nvSpPr>
        <p:spPr>
          <a:xfrm>
            <a:off x="1240365" y="4622458"/>
            <a:ext cx="194735" cy="841790"/>
          </a:xfrm>
          <a:prstGeom prst="lef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569" y="2602081"/>
            <a:ext cx="655406" cy="720772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558" y="4651999"/>
            <a:ext cx="599417" cy="723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656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3200" b="1" dirty="0" smtClean="0"/>
              <a:t>Un contexte historique particulier – de la fin du 18</a:t>
            </a:r>
            <a:r>
              <a:rPr lang="fr-FR" sz="3200" b="1" baseline="30000" dirty="0" smtClean="0"/>
              <a:t>e</a:t>
            </a:r>
            <a:r>
              <a:rPr lang="fr-FR" sz="3200" b="1" dirty="0" smtClean="0"/>
              <a:t> au début du 20</a:t>
            </a:r>
            <a:r>
              <a:rPr lang="fr-FR" sz="3200" b="1" baseline="30000" dirty="0" smtClean="0"/>
              <a:t>e</a:t>
            </a:r>
            <a:endParaRPr lang="fr-FR" sz="32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45041" y="1552528"/>
            <a:ext cx="8125934" cy="5111128"/>
          </a:xfrm>
        </p:spPr>
        <p:txBody>
          <a:bodyPr/>
          <a:lstStyle/>
          <a:p>
            <a:r>
              <a:rPr lang="fr-FR" sz="1800" b="1" dirty="0" smtClean="0"/>
              <a:t>La modernité se déploie (</a:t>
            </a:r>
            <a:r>
              <a:rPr lang="fr-FR" sz="1800" b="1" dirty="0" smtClean="0">
                <a:solidFill>
                  <a:srgbClr val="FF0000"/>
                </a:solidFill>
              </a:rPr>
              <a:t>nouvelle économie, nouvelle politique, nouvelle socialité</a:t>
            </a:r>
            <a:r>
              <a:rPr lang="fr-FR" sz="1800" b="1" dirty="0" smtClean="0"/>
              <a:t>)</a:t>
            </a:r>
          </a:p>
          <a:p>
            <a:r>
              <a:rPr lang="fr-FR" sz="1800" b="1" dirty="0" smtClean="0"/>
              <a:t>Un nouveau discours narratif : science et darwinisme</a:t>
            </a:r>
          </a:p>
          <a:p>
            <a:r>
              <a:rPr lang="fr-FR" sz="1800" b="1" dirty="0" smtClean="0"/>
              <a:t>Recomposition de la « question sociale » : grande pauvreté &amp; grande richesse (</a:t>
            </a:r>
            <a:r>
              <a:rPr lang="fr-FR" sz="1800" b="1" dirty="0" smtClean="0">
                <a:solidFill>
                  <a:srgbClr val="FF0000"/>
                </a:solidFill>
              </a:rPr>
              <a:t>couple au quotidien</a:t>
            </a:r>
            <a:r>
              <a:rPr lang="fr-FR" sz="1800" b="1" dirty="0" smtClean="0"/>
              <a:t>) par l’</a:t>
            </a:r>
            <a:r>
              <a:rPr lang="fr-FR" sz="1800" b="1" dirty="0" err="1" smtClean="0"/>
              <a:t>inégalitarisme</a:t>
            </a:r>
            <a:r>
              <a:rPr lang="fr-FR" sz="1800" b="1" dirty="0" smtClean="0"/>
              <a:t> – dans le travail, la différentiation sexuelle, via la </a:t>
            </a:r>
            <a:r>
              <a:rPr lang="fr-FR" sz="1800" b="1" dirty="0" err="1" smtClean="0"/>
              <a:t>racialisation</a:t>
            </a:r>
            <a:r>
              <a:rPr lang="fr-FR" sz="1800" b="1" dirty="0" smtClean="0"/>
              <a:t>… </a:t>
            </a:r>
          </a:p>
          <a:p>
            <a:r>
              <a:rPr lang="fr-FR" sz="1800" b="1" dirty="0" smtClean="0"/>
              <a:t>Formulation de projets révolutionnaires et de réponses réformistes à cette question sociale par l’émergence d’un mouvement de critiques, des exigences de justice : sous la forme de revendications et de luttes sociales</a:t>
            </a:r>
          </a:p>
          <a:p>
            <a:r>
              <a:rPr lang="fr-FR" sz="1800" b="1" dirty="0" smtClean="0"/>
              <a:t>Concrètement ce mouvement contre hégémonique (</a:t>
            </a:r>
            <a:r>
              <a:rPr lang="fr-FR" sz="1800" b="1" dirty="0" smtClean="0">
                <a:solidFill>
                  <a:srgbClr val="0000FF"/>
                </a:solidFill>
              </a:rPr>
              <a:t>Polanyi</a:t>
            </a:r>
            <a:r>
              <a:rPr lang="fr-FR" sz="1800" b="1" dirty="0" smtClean="0"/>
              <a:t>) se traduit sous différentes formes dont un activisme sociopolitique et des actions réformistes :</a:t>
            </a:r>
          </a:p>
          <a:p>
            <a:pPr lvl="1"/>
            <a:r>
              <a:rPr lang="fr-FR" sz="1800" b="1" dirty="0" smtClean="0"/>
              <a:t>Les utopies socialistes : familistère (Godin)…</a:t>
            </a:r>
          </a:p>
          <a:p>
            <a:pPr lvl="1"/>
            <a:r>
              <a:rPr lang="fr-FR" sz="1800" b="1" dirty="0" smtClean="0"/>
              <a:t>Les extensions universitaires (Toynbee)…</a:t>
            </a:r>
          </a:p>
          <a:p>
            <a:pPr lvl="1"/>
            <a:r>
              <a:rPr lang="fr-FR" sz="1800" b="1" dirty="0" smtClean="0"/>
              <a:t>Le mouvement Arts and </a:t>
            </a:r>
            <a:r>
              <a:rPr lang="fr-FR" sz="1800" b="1" dirty="0" err="1" smtClean="0"/>
              <a:t>Crafts</a:t>
            </a:r>
            <a:r>
              <a:rPr lang="fr-FR" sz="1800" b="1" dirty="0" smtClean="0"/>
              <a:t> (Morris)…</a:t>
            </a:r>
          </a:p>
          <a:p>
            <a:pPr marL="82550" indent="0">
              <a:buNone/>
            </a:pPr>
            <a:endParaRPr lang="fr-FR" sz="1800" b="1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81244B-278B-734B-A491-47DD9A6C3599}" type="slidenum">
              <a:rPr lang="fr-CA" smtClean="0"/>
              <a:pPr>
                <a:defRPr/>
              </a:pPr>
              <a:t>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3986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47775" y="80250"/>
            <a:ext cx="7499350" cy="1030884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fr-FR" sz="3200" b="1" dirty="0" smtClean="0"/>
              <a:t>Innovation « cognitive » sous la lunette pragmatiste – fin 19</a:t>
            </a:r>
            <a:r>
              <a:rPr lang="fr-FR" sz="3200" b="1" baseline="30000" dirty="0" smtClean="0"/>
              <a:t>e</a:t>
            </a:r>
            <a:endParaRPr lang="fr-FR" sz="3200" b="1" dirty="0"/>
          </a:p>
        </p:txBody>
      </p:sp>
      <p:sp>
        <p:nvSpPr>
          <p:cNvPr id="19458" name="Espace réservé du contenu 2"/>
          <p:cNvSpPr>
            <a:spLocks noGrp="1"/>
          </p:cNvSpPr>
          <p:nvPr>
            <p:ph idx="1"/>
          </p:nvPr>
        </p:nvSpPr>
        <p:spPr>
          <a:xfrm>
            <a:off x="974572" y="1036638"/>
            <a:ext cx="8080528" cy="5572439"/>
          </a:xfrm>
        </p:spPr>
        <p:txBody>
          <a:bodyPr/>
          <a:lstStyle/>
          <a:p>
            <a:r>
              <a:rPr lang="fr-FR" sz="2400" b="1" dirty="0" smtClean="0">
                <a:latin typeface="Gill Sans MT" charset="0"/>
                <a:ea typeface="ＭＳ Ｐゴシック" charset="0"/>
                <a:cs typeface="ＭＳ Ｐゴシック" charset="0"/>
              </a:rPr>
              <a:t>Peirce (</a:t>
            </a:r>
            <a:r>
              <a:rPr lang="fr-FR" sz="2400" b="1" dirty="0" smtClean="0">
                <a:solidFill>
                  <a:srgbClr val="0000FF"/>
                </a:solidFill>
                <a:latin typeface="Gill Sans MT" charset="0"/>
                <a:ea typeface="ＭＳ Ｐゴシック" charset="0"/>
                <a:cs typeface="ＭＳ Ｐゴシック" charset="0"/>
              </a:rPr>
              <a:t>un universalisme</a:t>
            </a:r>
            <a:r>
              <a:rPr lang="fr-FR" sz="2400" b="1" dirty="0" smtClean="0">
                <a:latin typeface="Gill Sans MT" charset="0"/>
                <a:ea typeface="ＭＳ Ｐゴシック" charset="0"/>
                <a:cs typeface="ＭＳ Ｐゴシック" charset="0"/>
              </a:rPr>
              <a:t>)</a:t>
            </a:r>
            <a:endParaRPr lang="fr-FR" sz="2400" b="1" dirty="0">
              <a:latin typeface="Gill Sans MT" charset="0"/>
              <a:ea typeface="ＭＳ Ｐゴシック" charset="0"/>
              <a:cs typeface="ＭＳ Ｐゴシック" charset="0"/>
            </a:endParaRPr>
          </a:p>
          <a:p>
            <a:pPr lvl="1"/>
            <a:r>
              <a:rPr lang="fr-FR" sz="2000" b="1" dirty="0">
                <a:latin typeface="Gill Sans MT" charset="0"/>
                <a:ea typeface="ＭＳ Ｐゴシック" charset="0"/>
              </a:rPr>
              <a:t>Qu’est-ce que connaître </a:t>
            </a:r>
            <a:r>
              <a:rPr lang="fr-FR" sz="2000" b="1" dirty="0" smtClean="0">
                <a:latin typeface="Gill Sans MT" charset="0"/>
                <a:ea typeface="ＭＳ Ｐゴシック" charset="0"/>
              </a:rPr>
              <a:t>? Une pensée-action, i.e.</a:t>
            </a:r>
            <a:endParaRPr lang="fr-FR" sz="2000" b="1" dirty="0">
              <a:latin typeface="Gill Sans MT" charset="0"/>
              <a:ea typeface="ＭＳ Ｐゴシック" charset="0"/>
            </a:endParaRPr>
          </a:p>
          <a:p>
            <a:pPr marL="657225" lvl="2" indent="0">
              <a:buNone/>
            </a:pPr>
            <a:r>
              <a:rPr lang="fr-FR" sz="1600" b="1" dirty="0">
                <a:latin typeface="Gill Sans MT" charset="0"/>
                <a:ea typeface="ＭＳ Ｐゴシック" charset="0"/>
              </a:rPr>
              <a:t> « une croyance » qui forme l’opinion élaborée comme probabilité de sens construite à partir de signes (construction relative et évolutive</a:t>
            </a:r>
            <a:r>
              <a:rPr lang="fr-FR" sz="1600" b="1" dirty="0" smtClean="0">
                <a:latin typeface="Gill Sans MT" charset="0"/>
                <a:ea typeface="ＭＳ Ｐゴシック" charset="0"/>
              </a:rPr>
              <a:t>) pour agir</a:t>
            </a:r>
            <a:endParaRPr lang="fr-FR" sz="1600" b="1" dirty="0">
              <a:latin typeface="Gill Sans MT" charset="0"/>
              <a:ea typeface="ＭＳ Ｐゴシック" charset="0"/>
            </a:endParaRPr>
          </a:p>
          <a:p>
            <a:pPr lvl="1"/>
            <a:r>
              <a:rPr lang="fr-FR" sz="2000" b="1" dirty="0">
                <a:latin typeface="Gill Sans MT" charset="0"/>
                <a:ea typeface="ＭＳ Ｐゴシック" charset="0"/>
              </a:rPr>
              <a:t>Qui produit des croyances ou des opinions ?</a:t>
            </a:r>
          </a:p>
          <a:p>
            <a:pPr marL="657225" lvl="2" indent="0">
              <a:buNone/>
            </a:pPr>
            <a:r>
              <a:rPr lang="fr-FR" sz="1600" b="1" dirty="0">
                <a:latin typeface="Gill Sans MT" charset="0"/>
                <a:ea typeface="ＭＳ Ｐゴシック" charset="0"/>
              </a:rPr>
              <a:t> « tous et chacun » via différents modes de production ou méthodes</a:t>
            </a:r>
          </a:p>
          <a:p>
            <a:pPr lvl="3"/>
            <a:r>
              <a:rPr lang="fr-FR" sz="1200" b="1" dirty="0">
                <a:latin typeface="Gill Sans MT" charset="0"/>
                <a:ea typeface="ＭＳ Ｐゴシック" charset="0"/>
              </a:rPr>
              <a:t>Scientifique – doute et soumission de la probabilité à la démonstration</a:t>
            </a:r>
          </a:p>
          <a:p>
            <a:pPr lvl="3"/>
            <a:r>
              <a:rPr lang="fr-FR" sz="1200" b="1" dirty="0">
                <a:latin typeface="Gill Sans MT" charset="0"/>
                <a:ea typeface="ＭＳ Ｐゴシック" charset="0"/>
              </a:rPr>
              <a:t>Autoritaire – probabilité de sens imposée par la </a:t>
            </a:r>
            <a:r>
              <a:rPr lang="fr-FR" sz="1200" b="1" dirty="0" smtClean="0">
                <a:latin typeface="Gill Sans MT" charset="0"/>
                <a:ea typeface="ＭＳ Ｐゴシック" charset="0"/>
              </a:rPr>
              <a:t>force ou par dogme</a:t>
            </a:r>
            <a:endParaRPr lang="fr-FR" sz="1200" b="1" dirty="0">
              <a:latin typeface="Gill Sans MT" charset="0"/>
              <a:ea typeface="ＭＳ Ｐゴシック" charset="0"/>
            </a:endParaRPr>
          </a:p>
          <a:p>
            <a:pPr lvl="3"/>
            <a:r>
              <a:rPr lang="fr-FR" sz="1200" b="1" dirty="0">
                <a:latin typeface="Gill Sans MT" charset="0"/>
                <a:ea typeface="ＭＳ Ｐゴシック" charset="0"/>
              </a:rPr>
              <a:t>Ténacité – probabilité liée à la volonté de croire que ce doit être ainsi</a:t>
            </a:r>
          </a:p>
          <a:p>
            <a:pPr lvl="3"/>
            <a:r>
              <a:rPr lang="fr-FR" sz="1200" b="1" dirty="0">
                <a:latin typeface="Gill Sans MT" charset="0"/>
                <a:ea typeface="ＭＳ Ｐゴシック" charset="0"/>
              </a:rPr>
              <a:t>À priori – probabilité de sens associée à ce qui est agréable à la raison</a:t>
            </a:r>
          </a:p>
          <a:p>
            <a:r>
              <a:rPr lang="fr-FR" sz="2400" b="1" dirty="0" smtClean="0">
                <a:latin typeface="Gill Sans MT" charset="0"/>
                <a:ea typeface="ＭＳ Ｐゴシック" charset="0"/>
                <a:cs typeface="ＭＳ Ｐゴシック" charset="0"/>
              </a:rPr>
              <a:t>Dewey (</a:t>
            </a:r>
            <a:r>
              <a:rPr lang="fr-FR" sz="2400" b="1" dirty="0" smtClean="0">
                <a:solidFill>
                  <a:srgbClr val="0000FF"/>
                </a:solidFill>
                <a:latin typeface="Gill Sans MT" charset="0"/>
                <a:ea typeface="ＭＳ Ｐゴシック" charset="0"/>
                <a:cs typeface="ＭＳ Ｐゴシック" charset="0"/>
              </a:rPr>
              <a:t>une méthodologie fondée sur la démocratie</a:t>
            </a:r>
            <a:r>
              <a:rPr lang="fr-FR" sz="2400" b="1" dirty="0" smtClean="0">
                <a:latin typeface="Gill Sans MT" charset="0"/>
                <a:ea typeface="ＭＳ Ｐゴシック" charset="0"/>
                <a:cs typeface="ＭＳ Ｐゴシック" charset="0"/>
              </a:rPr>
              <a:t>)</a:t>
            </a:r>
            <a:endParaRPr lang="fr-FR" sz="2400" b="1" dirty="0">
              <a:latin typeface="Gill Sans MT" charset="0"/>
              <a:ea typeface="ＭＳ Ｐゴシック" charset="0"/>
              <a:cs typeface="ＭＳ Ｐゴシック" charset="0"/>
            </a:endParaRPr>
          </a:p>
          <a:p>
            <a:pPr lvl="1"/>
            <a:r>
              <a:rPr lang="fr-FR" sz="2000" b="1" dirty="0" smtClean="0">
                <a:latin typeface="Gill Sans MT" charset="0"/>
                <a:ea typeface="ＭＳ Ｐゴシック" charset="0"/>
              </a:rPr>
              <a:t>Comment connaît-on (perspective universitaire) </a:t>
            </a:r>
            <a:r>
              <a:rPr lang="fr-FR" sz="2000" b="1" dirty="0">
                <a:latin typeface="Gill Sans MT" charset="0"/>
                <a:ea typeface="ＭＳ Ｐゴシック" charset="0"/>
              </a:rPr>
              <a:t>? </a:t>
            </a:r>
          </a:p>
          <a:p>
            <a:pPr marL="657225" lvl="2" indent="0">
              <a:buNone/>
            </a:pPr>
            <a:r>
              <a:rPr lang="fr-FR" sz="1600" b="1" dirty="0" smtClean="0">
                <a:latin typeface="Gill Sans MT" charset="0"/>
                <a:ea typeface="ＭＳ Ｐゴシック" charset="0"/>
              </a:rPr>
              <a:t>Dans l’expérience et par </a:t>
            </a:r>
            <a:r>
              <a:rPr lang="fr-FR" sz="1600" b="1" dirty="0">
                <a:latin typeface="Gill Sans MT" charset="0"/>
                <a:ea typeface="ＭＳ Ｐゴシック" charset="0"/>
              </a:rPr>
              <a:t>l’enquête – à partir de publics – dans un contexte </a:t>
            </a:r>
            <a:r>
              <a:rPr lang="fr-FR" sz="1600" b="1" dirty="0" smtClean="0">
                <a:latin typeface="Gill Sans MT" charset="0"/>
                <a:ea typeface="ＭＳ Ｐゴシック" charset="0"/>
              </a:rPr>
              <a:t>démocratique de combinaisons de savoirs</a:t>
            </a:r>
            <a:endParaRPr lang="fr-FR" sz="1600" b="1" dirty="0">
              <a:latin typeface="Gill Sans MT" charset="0"/>
              <a:ea typeface="ＭＳ Ｐゴシック" charset="0"/>
            </a:endParaRPr>
          </a:p>
          <a:p>
            <a:r>
              <a:rPr lang="fr-FR" sz="2400" b="1" dirty="0" err="1" smtClean="0">
                <a:latin typeface="Gill Sans MT" charset="0"/>
                <a:ea typeface="ＭＳ Ｐゴシック" charset="0"/>
                <a:cs typeface="ＭＳ Ｐゴシック" charset="0"/>
              </a:rPr>
              <a:t>Addams</a:t>
            </a:r>
            <a:r>
              <a:rPr lang="fr-FR" sz="2400" b="1" dirty="0" smtClean="0">
                <a:latin typeface="Gill Sans MT" charset="0"/>
                <a:ea typeface="ＭＳ Ｐゴシック" charset="0"/>
                <a:cs typeface="ＭＳ Ｐゴシック" charset="0"/>
              </a:rPr>
              <a:t> (</a:t>
            </a:r>
            <a:r>
              <a:rPr lang="fr-FR" sz="2400" b="1" dirty="0" smtClean="0">
                <a:solidFill>
                  <a:srgbClr val="0000FF"/>
                </a:solidFill>
                <a:latin typeface="Gill Sans MT" charset="0"/>
                <a:ea typeface="ＭＳ Ｐゴシック" charset="0"/>
                <a:cs typeface="ＭＳ Ｐゴシック" charset="0"/>
              </a:rPr>
              <a:t>une praxis</a:t>
            </a:r>
            <a:r>
              <a:rPr lang="fr-FR" sz="2400" b="1" dirty="0" smtClean="0">
                <a:latin typeface="Gill Sans MT" charset="0"/>
                <a:ea typeface="ＭＳ Ｐゴシック" charset="0"/>
                <a:cs typeface="ＭＳ Ｐゴシック" charset="0"/>
              </a:rPr>
              <a:t>)</a:t>
            </a:r>
            <a:endParaRPr lang="fr-FR" sz="2400" b="1" dirty="0">
              <a:latin typeface="Gill Sans MT" charset="0"/>
              <a:ea typeface="ＭＳ Ｐゴシック" charset="0"/>
              <a:cs typeface="ＭＳ Ｐゴシック" charset="0"/>
            </a:endParaRPr>
          </a:p>
          <a:p>
            <a:pPr lvl="1"/>
            <a:r>
              <a:rPr lang="fr-FR" sz="2000" b="1" dirty="0" smtClean="0">
                <a:latin typeface="Gill Sans MT" charset="0"/>
                <a:ea typeface="ＭＳ Ｐゴシック" charset="0"/>
                <a:cs typeface="ＭＳ Ｐゴシック" charset="0"/>
              </a:rPr>
              <a:t>Comment connaît-on (perspective activiste) ?</a:t>
            </a:r>
          </a:p>
          <a:p>
            <a:pPr marL="657225" lvl="2" indent="0">
              <a:buNone/>
            </a:pPr>
            <a:r>
              <a:rPr lang="fr-FR" sz="1600" b="1" dirty="0">
                <a:latin typeface="Gill Sans MT" charset="0"/>
                <a:ea typeface="ＭＳ Ｐゴシック" charset="0"/>
                <a:cs typeface="ＭＳ Ｐゴシック" charset="0"/>
              </a:rPr>
              <a:t>P</a:t>
            </a:r>
            <a:r>
              <a:rPr lang="fr-FR" sz="1600" b="1" dirty="0" smtClean="0">
                <a:latin typeface="Gill Sans MT" charset="0"/>
                <a:ea typeface="ＭＳ Ｐゴシック" charset="0"/>
                <a:cs typeface="ＭＳ Ｐゴシック" charset="0"/>
              </a:rPr>
              <a:t>ar le laboratoire social « connaître avec » </a:t>
            </a:r>
            <a:r>
              <a:rPr lang="fr-FR" sz="1600" b="1" dirty="0">
                <a:latin typeface="Gill Sans MT" charset="0"/>
                <a:ea typeface="ＭＳ Ｐゴシック" charset="0"/>
                <a:cs typeface="ＭＳ Ｐゴシック" charset="0"/>
              </a:rPr>
              <a:t>pour </a:t>
            </a:r>
            <a:r>
              <a:rPr lang="fr-FR" sz="1600" b="1" dirty="0" smtClean="0">
                <a:latin typeface="Gill Sans MT" charset="0"/>
                <a:ea typeface="ＭＳ Ｐゴシック" charset="0"/>
                <a:cs typeface="ＭＳ Ｐゴシック" charset="0"/>
              </a:rPr>
              <a:t>« agir avec »</a:t>
            </a:r>
            <a:endParaRPr lang="fr-FR" sz="1600" b="1" dirty="0">
              <a:latin typeface="Gill Sans MT" charset="0"/>
              <a:ea typeface="ＭＳ Ｐゴシック" charset="0"/>
              <a:cs typeface="ＭＳ Ｐゴシック" charset="0"/>
            </a:endParaRPr>
          </a:p>
          <a:p>
            <a:pPr lvl="1"/>
            <a:endParaRPr lang="fr-FR" sz="2000" b="1" dirty="0">
              <a:latin typeface="Gill Sans MT" charset="0"/>
              <a:ea typeface="ＭＳ Ｐゴシック" charset="0"/>
            </a:endParaRPr>
          </a:p>
          <a:p>
            <a:pPr lvl="1"/>
            <a:endParaRPr lang="fr-FR" dirty="0">
              <a:latin typeface="Gill Sans MT" charset="0"/>
              <a:ea typeface="ＭＳ Ｐゴシック" charset="0"/>
            </a:endParaRPr>
          </a:p>
        </p:txBody>
      </p:sp>
      <p:sp>
        <p:nvSpPr>
          <p:cNvPr id="19459" name="Espace réservé du numéro de diapositive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A95B23D-1516-D24B-9C26-7F7764E5C58E}" type="slidenum">
              <a:rPr lang="fr-CA" sz="1200">
                <a:solidFill>
                  <a:srgbClr val="B5A788"/>
                </a:solidFill>
                <a:latin typeface="Gill Sans MT" charset="0"/>
              </a:rPr>
              <a:pPr eaLnBrk="1" hangingPunct="1"/>
              <a:t>6</a:t>
            </a:fld>
            <a:endParaRPr lang="fr-CA" sz="1200">
              <a:solidFill>
                <a:srgbClr val="B5A788"/>
              </a:solidFill>
              <a:latin typeface="Gill Sans MT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b="1" dirty="0" smtClean="0"/>
              <a:t>Un </a:t>
            </a:r>
            <a:r>
              <a:rPr lang="fr-FR" sz="3200" b="1" dirty="0" err="1" smtClean="0"/>
              <a:t>kaleidoscope</a:t>
            </a:r>
            <a:r>
              <a:rPr lang="fr-FR" sz="3200" b="1" dirty="0" smtClean="0"/>
              <a:t> d’expériences en sol québécois</a:t>
            </a:r>
            <a:endParaRPr lang="fr-FR" sz="32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14424" y="1593444"/>
            <a:ext cx="7641961" cy="5188355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</a:pPr>
            <a:r>
              <a:rPr lang="fr-FR" sz="1800" b="1" dirty="0" smtClean="0">
                <a:latin typeface="+mj-lt"/>
                <a:ea typeface="ＭＳ Ｐゴシック" charset="0"/>
                <a:cs typeface="Garamond"/>
              </a:rPr>
              <a:t>1910-1979 – </a:t>
            </a:r>
            <a:r>
              <a:rPr lang="fr-FR" sz="1800" b="1" dirty="0" err="1" smtClean="0">
                <a:latin typeface="+mj-lt"/>
                <a:ea typeface="ＭＳ Ｐゴシック" charset="0"/>
                <a:cs typeface="Garamond"/>
              </a:rPr>
              <a:t>University</a:t>
            </a:r>
            <a:r>
              <a:rPr lang="fr-FR" sz="1800" b="1" dirty="0" smtClean="0">
                <a:latin typeface="+mj-lt"/>
                <a:ea typeface="ＭＳ Ｐゴシック" charset="0"/>
                <a:cs typeface="Garamond"/>
              </a:rPr>
              <a:t> </a:t>
            </a:r>
            <a:r>
              <a:rPr lang="fr-FR" sz="1800" b="1" dirty="0" err="1" smtClean="0">
                <a:latin typeface="+mj-lt"/>
                <a:ea typeface="ＭＳ Ｐゴシック" charset="0"/>
                <a:cs typeface="Garamond"/>
              </a:rPr>
              <a:t>Settlement</a:t>
            </a:r>
            <a:r>
              <a:rPr lang="fr-FR" sz="1800" b="1" dirty="0" smtClean="0">
                <a:latin typeface="+mj-lt"/>
                <a:ea typeface="ＭＳ Ｐゴシック" charset="0"/>
                <a:cs typeface="Garamond"/>
              </a:rPr>
              <a:t> of </a:t>
            </a:r>
            <a:r>
              <a:rPr lang="fr-FR" sz="1800" b="1" dirty="0" err="1" smtClean="0">
                <a:latin typeface="+mj-lt"/>
                <a:ea typeface="ＭＳ Ｐゴシック" charset="0"/>
                <a:cs typeface="Garamond"/>
              </a:rPr>
              <a:t>Montreal</a:t>
            </a:r>
            <a:r>
              <a:rPr lang="fr-FR" sz="1800" b="1" dirty="0" smtClean="0">
                <a:latin typeface="+mj-lt"/>
                <a:ea typeface="ＭＳ Ｐゴシック" charset="0"/>
                <a:cs typeface="Garamond"/>
              </a:rPr>
              <a:t> (Uni. McGill jusqu’en 1960 puis </a:t>
            </a:r>
            <a:r>
              <a:rPr lang="fr-FR" sz="1800" b="1" dirty="0" err="1" smtClean="0">
                <a:latin typeface="+mj-lt"/>
                <a:ea typeface="ＭＳ Ｐゴシック" charset="0"/>
                <a:cs typeface="Garamond"/>
              </a:rPr>
              <a:t>Centraide</a:t>
            </a:r>
            <a:r>
              <a:rPr lang="fr-FR" sz="1800" b="1" dirty="0" smtClean="0">
                <a:latin typeface="+mj-lt"/>
                <a:ea typeface="ＭＳ Ｐゴシック" charset="0"/>
                <a:cs typeface="Garamond"/>
              </a:rPr>
              <a:t> 1970)</a:t>
            </a:r>
          </a:p>
          <a:p>
            <a:pPr lvl="1" eaLnBrk="1" hangingPunct="1"/>
            <a:r>
              <a:rPr lang="fr-FR" sz="1800" b="1" dirty="0" smtClean="0">
                <a:latin typeface="+mj-lt"/>
                <a:ea typeface="ＭＳ Ｐゴシック" charset="0"/>
                <a:cs typeface="Garamond"/>
              </a:rPr>
              <a:t>Bureau </a:t>
            </a:r>
            <a:r>
              <a:rPr lang="fr-FR" sz="1800" b="1" dirty="0">
                <a:latin typeface="+mj-lt"/>
                <a:ea typeface="ＭＳ Ｐゴシック" charset="0"/>
                <a:cs typeface="Garamond"/>
              </a:rPr>
              <a:t>d’aménagement de l’Est </a:t>
            </a:r>
            <a:r>
              <a:rPr lang="fr-FR" sz="1800" b="1" dirty="0">
                <a:latin typeface="+mj-lt"/>
                <a:ea typeface="ＭＳ Ｐゴシック" charset="0"/>
              </a:rPr>
              <a:t>du Québec (1963-1966)</a:t>
            </a:r>
          </a:p>
          <a:p>
            <a:pPr lvl="1" eaLnBrk="1" hangingPunct="1"/>
            <a:r>
              <a:rPr lang="fr-FR" sz="1800" b="1" dirty="0">
                <a:latin typeface="+mj-lt"/>
                <a:ea typeface="ＭＳ Ｐゴシック" charset="0"/>
              </a:rPr>
              <a:t>Projet de l’île de Hull (≈ 1966, sur une dizaine d’années)</a:t>
            </a:r>
          </a:p>
          <a:p>
            <a:pPr lvl="1" eaLnBrk="1" hangingPunct="1"/>
            <a:r>
              <a:rPr lang="fr-FR" sz="1800" b="1" dirty="0">
                <a:latin typeface="+mj-lt"/>
                <a:ea typeface="ＭＳ Ｐゴシック" charset="0"/>
              </a:rPr>
              <a:t>Projet de l’Institut Parallèle (</a:t>
            </a:r>
            <a:r>
              <a:rPr lang="fr-FR" sz="1800" b="1" dirty="0" smtClean="0">
                <a:latin typeface="+mj-lt"/>
                <a:ea typeface="ＭＳ Ｐゴシック" charset="0"/>
              </a:rPr>
              <a:t>Montréal </a:t>
            </a:r>
            <a:r>
              <a:rPr lang="fr-FR" sz="1800" b="1" dirty="0">
                <a:latin typeface="+mj-lt"/>
                <a:ea typeface="ＭＳ Ｐゴシック" charset="0"/>
              </a:rPr>
              <a:t>≈ 1970-1977)</a:t>
            </a:r>
          </a:p>
          <a:p>
            <a:pPr lvl="1" eaLnBrk="1" hangingPunct="1"/>
            <a:r>
              <a:rPr lang="fr-CA" sz="1800" b="1" dirty="0" smtClean="0">
                <a:latin typeface="+mj-lt"/>
                <a:ea typeface="ＭＳ Ｐゴシック" charset="0"/>
                <a:cs typeface="Garamond" charset="0"/>
              </a:rPr>
              <a:t>Coopératives </a:t>
            </a:r>
            <a:r>
              <a:rPr lang="fr-CA" sz="1800" b="1" dirty="0">
                <a:latin typeface="+mj-lt"/>
                <a:ea typeface="ＭＳ Ｐゴシック" charset="0"/>
                <a:cs typeface="Garamond" charset="0"/>
              </a:rPr>
              <a:t>de recherche-action de l’Est du Québec (1976-79)</a:t>
            </a:r>
            <a:endParaRPr lang="fr-FR" sz="1800" b="1" dirty="0">
              <a:latin typeface="+mj-lt"/>
              <a:ea typeface="ＭＳ Ｐゴシック" charset="0"/>
              <a:cs typeface="Garamond" charset="0"/>
            </a:endParaRPr>
          </a:p>
          <a:p>
            <a:pPr lvl="1" eaLnBrk="1" hangingPunct="1"/>
            <a:r>
              <a:rPr lang="fr-FR" sz="1800" b="1" dirty="0">
                <a:latin typeface="+mj-lt"/>
                <a:ea typeface="ＭＳ Ｐゴシック" charset="0"/>
              </a:rPr>
              <a:t>Service aux collectivités - UQAM (≈1974</a:t>
            </a:r>
            <a:r>
              <a:rPr lang="fr-FR" sz="1800" b="1" dirty="0" smtClean="0">
                <a:latin typeface="+mj-lt"/>
                <a:ea typeface="ＭＳ Ｐゴシック" charset="0"/>
              </a:rPr>
              <a:t>- </a:t>
            </a:r>
          </a:p>
          <a:p>
            <a:pPr lvl="1" eaLnBrk="1" hangingPunct="1"/>
            <a:r>
              <a:rPr lang="fr-FR" sz="1800" b="1" dirty="0" smtClean="0">
                <a:latin typeface="+mj-lt"/>
                <a:ea typeface="ＭＳ Ｐゴシック" charset="0"/>
              </a:rPr>
              <a:t>Alliance </a:t>
            </a:r>
            <a:r>
              <a:rPr lang="fr-FR" sz="1800" b="1" dirty="0">
                <a:latin typeface="+mj-lt"/>
                <a:ea typeface="ＭＳ Ｐゴシック" charset="0"/>
              </a:rPr>
              <a:t>de recherche universités-communautés en économie sociale (2000</a:t>
            </a:r>
            <a:r>
              <a:rPr lang="fr-FR" sz="1800" b="1" dirty="0" smtClean="0">
                <a:latin typeface="+mj-lt"/>
                <a:ea typeface="ＭＳ Ｐゴシック" charset="0"/>
              </a:rPr>
              <a:t>-2009)</a:t>
            </a:r>
            <a:r>
              <a:rPr lang="fr-FR" sz="1800" b="1" dirty="0">
                <a:latin typeface="+mj-lt"/>
                <a:ea typeface="ＭＳ Ｐゴシック" charset="0"/>
              </a:rPr>
              <a:t> </a:t>
            </a:r>
            <a:endParaRPr lang="fr-FR" sz="1800" b="1" dirty="0" smtClean="0">
              <a:latin typeface="+mj-lt"/>
              <a:ea typeface="ＭＳ Ｐゴシック" charset="0"/>
            </a:endParaRPr>
          </a:p>
          <a:p>
            <a:pPr lvl="1" eaLnBrk="1" hangingPunct="1"/>
            <a:r>
              <a:rPr lang="fr-FR" sz="1800" b="1" dirty="0" smtClean="0">
                <a:latin typeface="+mj-lt"/>
                <a:ea typeface="ＭＳ Ｐゴシック" charset="0"/>
              </a:rPr>
              <a:t>Projets </a:t>
            </a:r>
            <a:r>
              <a:rPr lang="fr-FR" sz="1800" b="1" dirty="0">
                <a:latin typeface="+mj-lt"/>
                <a:ea typeface="ＭＳ Ｐゴシック" charset="0"/>
              </a:rPr>
              <a:t>de recherche de type « Partenariat au sein de centres affiliés universitaires  » (2001</a:t>
            </a:r>
            <a:r>
              <a:rPr lang="fr-FR" sz="1800" b="1" dirty="0" smtClean="0">
                <a:latin typeface="+mj-lt"/>
                <a:ea typeface="ＭＳ Ｐゴシック" charset="0"/>
              </a:rPr>
              <a:t>-</a:t>
            </a:r>
          </a:p>
          <a:p>
            <a:pPr lvl="1" eaLnBrk="1" hangingPunct="1"/>
            <a:r>
              <a:rPr lang="fr-FR" sz="1800" b="1" dirty="0" smtClean="0">
                <a:latin typeface="+mj-lt"/>
                <a:ea typeface="ＭＳ Ｐゴシック" charset="0"/>
              </a:rPr>
              <a:t>Collectif </a:t>
            </a:r>
            <a:r>
              <a:rPr lang="fr-FR" sz="1800" b="1" dirty="0">
                <a:latin typeface="+mj-lt"/>
                <a:ea typeface="ＭＳ Ｐゴシック" charset="0"/>
              </a:rPr>
              <a:t>de recherche sur l’autonomie collective – Concordia (≈ 2003</a:t>
            </a:r>
            <a:r>
              <a:rPr lang="fr-FR" sz="1800" b="1" dirty="0" smtClean="0">
                <a:latin typeface="+mj-lt"/>
                <a:ea typeface="ＭＳ Ｐゴシック" charset="0"/>
              </a:rPr>
              <a:t>-</a:t>
            </a:r>
          </a:p>
          <a:p>
            <a:pPr lvl="1" eaLnBrk="1" hangingPunct="1"/>
            <a:r>
              <a:rPr lang="fr-FR" sz="1800" b="1" dirty="0" smtClean="0">
                <a:latin typeface="+mj-lt"/>
                <a:ea typeface="ＭＳ Ｐゴシック" charset="0"/>
              </a:rPr>
              <a:t>Projets de recherche collaborative (Québec et Sherbrooke… / 1995-</a:t>
            </a:r>
          </a:p>
          <a:p>
            <a:pPr lvl="1" eaLnBrk="1" hangingPunct="1"/>
            <a:r>
              <a:rPr lang="fr-FR" sz="1800" b="1" dirty="0" smtClean="0">
                <a:latin typeface="+mj-lt"/>
                <a:ea typeface="ＭＳ Ｐゴシック" charset="0"/>
              </a:rPr>
              <a:t>Incubateur </a:t>
            </a:r>
            <a:r>
              <a:rPr lang="fr-FR" sz="1800" b="1" dirty="0">
                <a:latin typeface="+mj-lt"/>
                <a:ea typeface="ＭＳ Ｐゴシック" charset="0"/>
              </a:rPr>
              <a:t>universitaire </a:t>
            </a:r>
            <a:r>
              <a:rPr lang="fr-FR" sz="1800" b="1" i="1" dirty="0">
                <a:latin typeface="+mj-lt"/>
                <a:ea typeface="ＭＳ Ｐゴシック" charset="0"/>
              </a:rPr>
              <a:t>Parole </a:t>
            </a:r>
            <a:r>
              <a:rPr lang="fr-FR" sz="1800" b="1" i="1" dirty="0" err="1">
                <a:latin typeface="+mj-lt"/>
                <a:ea typeface="ＭＳ Ｐゴシック" charset="0"/>
              </a:rPr>
              <a:t>d’excluEs</a:t>
            </a:r>
            <a:r>
              <a:rPr lang="fr-FR" sz="1800" b="1" i="1" dirty="0">
                <a:latin typeface="+mj-lt"/>
                <a:ea typeface="ＭＳ Ｐゴシック" charset="0"/>
              </a:rPr>
              <a:t> </a:t>
            </a:r>
            <a:r>
              <a:rPr lang="fr-FR" sz="1800" b="1" dirty="0">
                <a:latin typeface="+mj-lt"/>
                <a:ea typeface="ＭＳ Ｐゴシック" charset="0"/>
              </a:rPr>
              <a:t>– UQAM (2007</a:t>
            </a:r>
            <a:r>
              <a:rPr lang="fr-FR" sz="1800" b="1" dirty="0" smtClean="0">
                <a:latin typeface="+mj-lt"/>
                <a:ea typeface="ＭＳ Ｐゴシック" charset="0"/>
              </a:rPr>
              <a:t>-</a:t>
            </a:r>
            <a:endParaRPr lang="fr-CA" sz="1800" b="1" dirty="0">
              <a:latin typeface="+mj-lt"/>
              <a:ea typeface="ＭＳ Ｐゴシック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81244B-278B-734B-A491-47DD9A6C3599}" type="slidenum">
              <a:rPr lang="fr-CA" smtClean="0"/>
              <a:pPr>
                <a:defRPr/>
              </a:pPr>
              <a:t>7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338749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re 1"/>
          <p:cNvSpPr>
            <a:spLocks noGrp="1"/>
          </p:cNvSpPr>
          <p:nvPr>
            <p:ph type="title"/>
          </p:nvPr>
        </p:nvSpPr>
        <p:spPr bwMode="auto">
          <a:xfrm>
            <a:off x="1271588" y="33294"/>
            <a:ext cx="7467600" cy="885825"/>
          </a:xfrm>
        </p:spPr>
        <p:txBody>
          <a:bodyPr/>
          <a:lstStyle/>
          <a:p>
            <a:pPr algn="ctr" eaLnBrk="1" hangingPunct="1"/>
            <a:r>
              <a:rPr lang="fr-CA" sz="2400" b="1" i="1" cap="none" dirty="0">
                <a:latin typeface="+mn-lt"/>
                <a:ea typeface="ＭＳ Ｐゴシック" charset="0"/>
                <a:cs typeface="ＭＳ Ｐゴシック" charset="0"/>
              </a:rPr>
              <a:t>PAROLE D’EXCLUES </a:t>
            </a:r>
            <a:r>
              <a:rPr lang="fr-FR" sz="2400" b="1" cap="none" dirty="0">
                <a:latin typeface="+mn-lt"/>
                <a:ea typeface="ＭＳ Ｐゴシック" charset="0"/>
                <a:cs typeface="ＭＳ Ｐゴシック" charset="0"/>
              </a:rPr>
              <a:t>–</a:t>
            </a:r>
            <a:r>
              <a:rPr lang="fr-CA" sz="2400" b="1" cap="none" dirty="0">
                <a:latin typeface="+mn-lt"/>
                <a:ea typeface="ＭＳ Ｐゴシック" charset="0"/>
                <a:cs typeface="ＭＳ Ｐゴシック" charset="0"/>
              </a:rPr>
              <a:t> Un PROJET de MOBILISATION par le LOGEMENT SOCIAL</a:t>
            </a:r>
          </a:p>
        </p:txBody>
      </p:sp>
      <p:sp>
        <p:nvSpPr>
          <p:cNvPr id="1843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1168225" y="761392"/>
            <a:ext cx="7799387" cy="5410200"/>
          </a:xfrm>
        </p:spPr>
        <p:txBody>
          <a:bodyPr/>
          <a:lstStyle/>
          <a:p>
            <a:pPr eaLnBrk="1" hangingPunct="1">
              <a:buFont typeface="Wingdings" charset="0"/>
              <a:buNone/>
            </a:pPr>
            <a:r>
              <a:rPr lang="fr-FR" sz="2800" b="1" dirty="0">
                <a:ea typeface="ＭＳ Ｐゴシック" charset="0"/>
                <a:cs typeface="ＭＳ Ｐゴシック" charset="0"/>
              </a:rPr>
              <a:t> </a:t>
            </a:r>
            <a:r>
              <a:rPr lang="fr-FR" sz="2000" b="1" i="1" dirty="0">
                <a:ea typeface="ＭＳ Ｐゴシック" charset="0"/>
                <a:cs typeface="ＭＳ Ｐゴシック" charset="0"/>
              </a:rPr>
              <a:t>Parole </a:t>
            </a:r>
            <a:r>
              <a:rPr lang="fr-FR" sz="2000" b="1" i="1" dirty="0" smtClean="0">
                <a:ea typeface="ＭＳ Ｐゴシック" charset="0"/>
                <a:cs typeface="ＭＳ Ｐゴシック" charset="0"/>
              </a:rPr>
              <a:t>d</a:t>
            </a:r>
            <a:r>
              <a:rPr lang="fr-CA" sz="2000" b="1" i="1" dirty="0" smtClean="0">
                <a:ea typeface="ＭＳ Ｐゴシック" charset="0"/>
                <a:cs typeface="ＭＳ Ｐゴシック" charset="0"/>
              </a:rPr>
              <a:t>’</a:t>
            </a:r>
            <a:r>
              <a:rPr lang="fr-FR" sz="2000" b="1" i="1" dirty="0" err="1" smtClean="0">
                <a:ea typeface="ＭＳ Ｐゴシック" charset="0"/>
                <a:cs typeface="ＭＳ Ｐゴシック" charset="0"/>
              </a:rPr>
              <a:t>excluEs</a:t>
            </a:r>
            <a:r>
              <a:rPr lang="fr-FR" sz="2000" b="1" dirty="0">
                <a:ea typeface="ＭＳ Ｐゴシック" charset="0"/>
                <a:cs typeface="ＭＳ Ｐゴシック" charset="0"/>
              </a:rPr>
              <a:t> </a:t>
            </a:r>
            <a:r>
              <a:rPr lang="fr-FR" sz="2000" b="1" dirty="0" smtClean="0">
                <a:ea typeface="ＭＳ Ｐゴシック" charset="0"/>
                <a:cs typeface="ＭＳ Ｐゴシック" charset="0"/>
              </a:rPr>
              <a:t>une organisation de mobilisation </a:t>
            </a:r>
            <a:r>
              <a:rPr lang="fr-FR" sz="2000" b="1" dirty="0" err="1" smtClean="0">
                <a:ea typeface="ＭＳ Ｐゴシック" charset="0"/>
                <a:cs typeface="ＭＳ Ｐゴシック" charset="0"/>
              </a:rPr>
              <a:t>socialepour</a:t>
            </a:r>
            <a:r>
              <a:rPr lang="fr-FR" sz="2000" b="1" dirty="0" smtClean="0">
                <a:ea typeface="ＭＳ Ｐゴシック" charset="0"/>
                <a:cs typeface="ＭＳ Ｐゴシック" charset="0"/>
              </a:rPr>
              <a:t> lutter contre l’exclusion</a:t>
            </a:r>
            <a:endParaRPr lang="fr-FR" sz="2000" b="1" dirty="0">
              <a:ea typeface="ＭＳ Ｐゴシック" charset="0"/>
              <a:cs typeface="ＭＳ Ｐゴシック" charset="0"/>
            </a:endParaRPr>
          </a:p>
          <a:p>
            <a:pPr lvl="1" eaLnBrk="1" hangingPunct="1"/>
            <a:r>
              <a:rPr lang="fr-FR" sz="2000" b="1" dirty="0" smtClean="0">
                <a:ea typeface="ＭＳ Ｐゴシック" charset="0"/>
              </a:rPr>
              <a:t>Un </a:t>
            </a:r>
            <a:r>
              <a:rPr lang="fr-FR" sz="2000" b="1" dirty="0">
                <a:ea typeface="ＭＳ Ｐゴシック" charset="0"/>
              </a:rPr>
              <a:t>partenariat avec la Société populaire </a:t>
            </a:r>
            <a:r>
              <a:rPr lang="fr-FR" sz="2000" b="1" dirty="0" smtClean="0">
                <a:ea typeface="ＭＳ Ｐゴシック" charset="0"/>
              </a:rPr>
              <a:t>d</a:t>
            </a:r>
            <a:r>
              <a:rPr lang="fr-CA" sz="2000" b="1" dirty="0" smtClean="0">
                <a:ea typeface="ＭＳ Ｐゴシック" charset="0"/>
              </a:rPr>
              <a:t>’</a:t>
            </a:r>
            <a:r>
              <a:rPr lang="fr-FR" sz="2000" b="1" dirty="0" smtClean="0">
                <a:ea typeface="ＭＳ Ｐゴシック" charset="0"/>
              </a:rPr>
              <a:t>habitation </a:t>
            </a:r>
            <a:r>
              <a:rPr lang="fr-FR" sz="2000" b="1" dirty="0">
                <a:ea typeface="ＭＳ Ｐゴシック" charset="0"/>
              </a:rPr>
              <a:t>de </a:t>
            </a:r>
            <a:r>
              <a:rPr lang="fr-FR" sz="2000" b="1" dirty="0" smtClean="0">
                <a:ea typeface="ＭＳ Ｐゴシック" charset="0"/>
              </a:rPr>
              <a:t>l</a:t>
            </a:r>
            <a:r>
              <a:rPr lang="fr-CA" sz="2000" b="1" dirty="0" smtClean="0">
                <a:ea typeface="ＭＳ Ｐゴシック" charset="0"/>
              </a:rPr>
              <a:t>’</a:t>
            </a:r>
            <a:r>
              <a:rPr lang="fr-FR" sz="2000" b="1" dirty="0" smtClean="0">
                <a:ea typeface="ＭＳ Ｐゴシック" charset="0"/>
              </a:rPr>
              <a:t>est </a:t>
            </a:r>
            <a:r>
              <a:rPr lang="fr-FR" sz="2000" b="1" dirty="0">
                <a:ea typeface="ＭＳ Ｐゴシック" charset="0"/>
              </a:rPr>
              <a:t>de Montréal (SHAPEM) </a:t>
            </a:r>
            <a:r>
              <a:rPr lang="fr-FR" sz="2000" b="1" dirty="0">
                <a:solidFill>
                  <a:srgbClr val="FF0000"/>
                </a:solidFill>
                <a:ea typeface="ＭＳ Ｐゴシック" charset="0"/>
              </a:rPr>
              <a:t>: un avoir « bâti » et des espaces communautaires</a:t>
            </a:r>
          </a:p>
          <a:p>
            <a:pPr lvl="1" eaLnBrk="1" hangingPunct="1"/>
            <a:r>
              <a:rPr lang="fr-FR" sz="2000" b="1" dirty="0">
                <a:ea typeface="ＭＳ Ｐゴシック" charset="0"/>
              </a:rPr>
              <a:t>Un partenariat avec </a:t>
            </a:r>
            <a:r>
              <a:rPr lang="fr-FR" sz="2000" b="1" dirty="0" smtClean="0">
                <a:ea typeface="ＭＳ Ｐゴシック" charset="0"/>
              </a:rPr>
              <a:t>l</a:t>
            </a:r>
            <a:r>
              <a:rPr lang="fr-CA" sz="2000" b="1" dirty="0" smtClean="0">
                <a:ea typeface="ＭＳ Ｐゴシック" charset="0"/>
              </a:rPr>
              <a:t>’</a:t>
            </a:r>
            <a:r>
              <a:rPr lang="fr-FR" sz="2000" b="1" dirty="0" smtClean="0">
                <a:ea typeface="ＭＳ Ｐゴシック" charset="0"/>
              </a:rPr>
              <a:t>Accorderie </a:t>
            </a:r>
            <a:r>
              <a:rPr lang="fr-FR" sz="2000" b="1" dirty="0">
                <a:ea typeface="ＭＳ Ｐゴシック" charset="0"/>
              </a:rPr>
              <a:t>du Québec : </a:t>
            </a:r>
            <a:r>
              <a:rPr lang="fr-FR" sz="2000" b="1" dirty="0">
                <a:solidFill>
                  <a:srgbClr val="FF0000"/>
                </a:solidFill>
                <a:ea typeface="ＭＳ Ｐゴシック" charset="0"/>
              </a:rPr>
              <a:t>un avoir en termes de « marché alternatif » </a:t>
            </a:r>
            <a:r>
              <a:rPr lang="fr-FR" sz="2000" b="1" dirty="0">
                <a:ea typeface="ＭＳ Ｐゴシック" charset="0"/>
              </a:rPr>
              <a:t>: </a:t>
            </a:r>
            <a:r>
              <a:rPr lang="fr-FR" sz="2000" b="1" dirty="0">
                <a:ea typeface="ＭＳ Ｐゴシック" charset="0"/>
                <a:hlinkClick r:id="rId2"/>
              </a:rPr>
              <a:t>http://www.accorderie.ca/</a:t>
            </a:r>
            <a:r>
              <a:rPr lang="fr-FR" sz="2000" b="1" dirty="0">
                <a:ea typeface="ＭＳ Ｐゴシック" charset="0"/>
              </a:rPr>
              <a:t> </a:t>
            </a:r>
          </a:p>
          <a:p>
            <a:pPr lvl="1" eaLnBrk="1" hangingPunct="1"/>
            <a:r>
              <a:rPr lang="fr-FR" sz="2000" b="1" dirty="0">
                <a:ea typeface="ＭＳ Ｐゴシック" charset="0"/>
              </a:rPr>
              <a:t>Un partenariat avec </a:t>
            </a:r>
            <a:r>
              <a:rPr lang="fr-FR" sz="2000" b="1" dirty="0" smtClean="0">
                <a:ea typeface="ＭＳ Ｐゴシック" charset="0"/>
              </a:rPr>
              <a:t>l’ARUC-ÉS puis le CRISES de l</a:t>
            </a:r>
            <a:r>
              <a:rPr lang="fr-CA" sz="2000" b="1" dirty="0" smtClean="0">
                <a:ea typeface="ＭＳ Ｐゴシック" charset="0"/>
              </a:rPr>
              <a:t>’</a:t>
            </a:r>
            <a:r>
              <a:rPr lang="fr-FR" sz="2000" b="1" dirty="0" smtClean="0">
                <a:ea typeface="ＭＳ Ｐゴシック" charset="0"/>
              </a:rPr>
              <a:t>UQAM, en lien avec le SAC – UQAM, pour </a:t>
            </a:r>
            <a:r>
              <a:rPr lang="fr-FR" sz="2000" b="1" dirty="0">
                <a:ea typeface="ＭＳ Ｐゴシック" charset="0"/>
              </a:rPr>
              <a:t>la mise sur pied </a:t>
            </a:r>
            <a:r>
              <a:rPr lang="fr-FR" sz="2000" b="1" dirty="0" smtClean="0">
                <a:ea typeface="ＭＳ Ｐゴシック" charset="0"/>
              </a:rPr>
              <a:t>d</a:t>
            </a:r>
            <a:r>
              <a:rPr lang="fr-CA" sz="2000" b="1" dirty="0" smtClean="0">
                <a:ea typeface="ＭＳ Ｐゴシック" charset="0"/>
              </a:rPr>
              <a:t>’</a:t>
            </a:r>
            <a:r>
              <a:rPr lang="fr-FR" sz="2000" b="1" dirty="0" smtClean="0">
                <a:ea typeface="ＭＳ Ｐゴシック" charset="0"/>
              </a:rPr>
              <a:t>un </a:t>
            </a:r>
            <a:r>
              <a:rPr lang="fr-FR" sz="2000" b="1" dirty="0">
                <a:ea typeface="ＭＳ Ｐゴシック" charset="0"/>
              </a:rPr>
              <a:t>Incubateur universitaire : </a:t>
            </a:r>
            <a:r>
              <a:rPr lang="fr-FR" sz="2000" b="1" dirty="0">
                <a:solidFill>
                  <a:srgbClr val="FF0000"/>
                </a:solidFill>
                <a:ea typeface="ＭＳ Ｐゴシック" charset="0"/>
              </a:rPr>
              <a:t>un avoir en termes de croisement des savoirs et des pratiques – </a:t>
            </a:r>
            <a:r>
              <a:rPr lang="fr-FR" sz="2000" b="1" dirty="0" smtClean="0">
                <a:solidFill>
                  <a:srgbClr val="FF0000"/>
                </a:solidFill>
                <a:ea typeface="ＭＳ Ｐゴシック" charset="0"/>
              </a:rPr>
              <a:t>études citoyennes…</a:t>
            </a:r>
            <a:endParaRPr lang="fr-FR" sz="2000" b="1" dirty="0">
              <a:solidFill>
                <a:srgbClr val="FF0000"/>
              </a:solidFill>
              <a:ea typeface="ＭＳ Ｐゴシック" charset="0"/>
            </a:endParaRPr>
          </a:p>
        </p:txBody>
      </p:sp>
      <p:sp>
        <p:nvSpPr>
          <p:cNvPr id="18436" name="Espace réservé du numéro de diapositive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7520FE5-012A-7048-BC20-BD678FF5CB00}" type="slidenum">
              <a:rPr lang="fr-CA" sz="1400">
                <a:solidFill>
                  <a:srgbClr val="FFFFFF"/>
                </a:solidFill>
                <a:latin typeface="Century Schoolbook" charset="0"/>
              </a:rPr>
              <a:pPr eaLnBrk="1" hangingPunct="1"/>
              <a:t>8</a:t>
            </a:fld>
            <a:endParaRPr lang="fr-CA" sz="1400">
              <a:solidFill>
                <a:srgbClr val="FFFFFF"/>
              </a:solidFill>
              <a:latin typeface="Century Schoolbook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897" y="5162524"/>
            <a:ext cx="2767079" cy="1695476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55300" y="4959350"/>
            <a:ext cx="2672691" cy="1942954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8526"/>
            <a:ext cx="1653820" cy="979154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96535" y="4959350"/>
            <a:ext cx="2744907" cy="1898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555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599" y="152400"/>
            <a:ext cx="8461375" cy="808038"/>
          </a:xfrm>
        </p:spPr>
        <p:txBody>
          <a:bodyPr>
            <a:normAutofit/>
          </a:bodyPr>
          <a:lstStyle/>
          <a:p>
            <a:pPr algn="ctr"/>
            <a:r>
              <a:rPr lang="fr-CA" sz="3600" b="1" cap="none" dirty="0">
                <a:latin typeface="+mn-lt"/>
                <a:ea typeface="ＭＳ Ｐゴシック" charset="0"/>
                <a:cs typeface="Century Schoolbook"/>
              </a:rPr>
              <a:t>LE RÔLE DE L’UNIVERSITÉ</a:t>
            </a:r>
          </a:p>
        </p:txBody>
      </p:sp>
      <p:sp>
        <p:nvSpPr>
          <p:cNvPr id="2457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1144108" y="1017150"/>
            <a:ext cx="7686109" cy="5764650"/>
          </a:xfrm>
        </p:spPr>
        <p:txBody>
          <a:bodyPr/>
          <a:lstStyle/>
          <a:p>
            <a:r>
              <a:rPr lang="fr-CA" sz="2400" b="1" dirty="0">
                <a:ea typeface="ＭＳ Ｐゴシック" charset="0"/>
                <a:cs typeface="Century Schoolbook"/>
              </a:rPr>
              <a:t>Via l’IU</a:t>
            </a:r>
            <a:r>
              <a:rPr lang="fr-CA" sz="2400" b="1" i="1" dirty="0">
                <a:ea typeface="ＭＳ Ｐゴシック" charset="0"/>
                <a:cs typeface="Century Schoolbook"/>
              </a:rPr>
              <a:t>PE</a:t>
            </a:r>
            <a:r>
              <a:rPr lang="fr-CA" sz="2400" b="1" dirty="0">
                <a:ea typeface="ＭＳ Ｐゴシック" charset="0"/>
                <a:cs typeface="Century Schoolbook"/>
              </a:rPr>
              <a:t> </a:t>
            </a:r>
            <a:r>
              <a:rPr lang="fr-FR" sz="2400" b="1" dirty="0" smtClean="0">
                <a:ea typeface="ＭＳ Ｐゴシック" charset="0"/>
                <a:cs typeface="Century Schoolbook"/>
              </a:rPr>
              <a:t> </a:t>
            </a:r>
            <a:endParaRPr lang="fr-CA" sz="2400" b="1" dirty="0">
              <a:ea typeface="ＭＳ Ｐゴシック" charset="0"/>
              <a:cs typeface="Century Schoolbook"/>
            </a:endParaRPr>
          </a:p>
          <a:p>
            <a:pPr lvl="1"/>
            <a:r>
              <a:rPr lang="fr-CA" sz="2000" b="1" dirty="0">
                <a:ea typeface="ＭＳ Ｐゴシック" charset="0"/>
                <a:cs typeface="Century Schoolbook"/>
              </a:rPr>
              <a:t>Lieu d’implication sociale en </a:t>
            </a:r>
            <a:r>
              <a:rPr lang="fr-CA" sz="2000" b="1" dirty="0">
                <a:solidFill>
                  <a:srgbClr val="FF0000"/>
                </a:solidFill>
                <a:ea typeface="ＭＳ Ｐゴシック" charset="0"/>
                <a:cs typeface="Century Schoolbook"/>
              </a:rPr>
              <a:t>participant</a:t>
            </a:r>
            <a:r>
              <a:rPr lang="fr-CA" sz="2000" b="1" dirty="0">
                <a:ea typeface="ＭＳ Ｐゴシック" charset="0"/>
                <a:cs typeface="Century Schoolbook"/>
              </a:rPr>
              <a:t> à la gouvernance du projet </a:t>
            </a:r>
            <a:r>
              <a:rPr lang="fr-CA" sz="2000" b="1" dirty="0" smtClean="0">
                <a:ea typeface="ＭＳ Ｐゴシック" charset="0"/>
                <a:cs typeface="Century Schoolbook"/>
              </a:rPr>
              <a:t>d’intervention (</a:t>
            </a:r>
            <a:r>
              <a:rPr lang="fr-CA" sz="2000" b="1" dirty="0" smtClean="0">
                <a:solidFill>
                  <a:srgbClr val="0000FF"/>
                </a:solidFill>
                <a:ea typeface="ＭＳ Ｐゴシック" charset="0"/>
                <a:cs typeface="Century Schoolbook"/>
              </a:rPr>
              <a:t>s’impliquer</a:t>
            </a:r>
            <a:r>
              <a:rPr lang="fr-CA" sz="2000" b="1" dirty="0" smtClean="0">
                <a:ea typeface="ＭＳ Ｐゴシック" charset="0"/>
                <a:cs typeface="Century Schoolbook"/>
              </a:rPr>
              <a:t>)</a:t>
            </a:r>
          </a:p>
          <a:p>
            <a:pPr lvl="1"/>
            <a:r>
              <a:rPr lang="fr-CA" sz="2000" b="1" dirty="0" smtClean="0">
                <a:ea typeface="ＭＳ Ｐゴシック" charset="0"/>
                <a:cs typeface="Century Schoolbook"/>
              </a:rPr>
              <a:t>Accompagnement </a:t>
            </a:r>
            <a:r>
              <a:rPr lang="fr-CA" sz="2000" b="1" dirty="0">
                <a:ea typeface="ＭＳ Ｐゴシック" charset="0"/>
                <a:cs typeface="Century Schoolbook"/>
              </a:rPr>
              <a:t>dans </a:t>
            </a:r>
            <a:r>
              <a:rPr lang="fr-CA" sz="2000" b="1" dirty="0" smtClean="0">
                <a:ea typeface="ＭＳ Ｐゴシック" charset="0"/>
                <a:cs typeface="Century Schoolbook"/>
              </a:rPr>
              <a:t>l’action par le </a:t>
            </a:r>
            <a:r>
              <a:rPr lang="fr-CA" sz="2000" b="1" dirty="0">
                <a:ea typeface="ＭＳ Ｐゴシック" charset="0"/>
                <a:cs typeface="Century Schoolbook"/>
              </a:rPr>
              <a:t>croissement des savoirs et des </a:t>
            </a:r>
            <a:r>
              <a:rPr lang="fr-CA" sz="2000" b="1" dirty="0" smtClean="0">
                <a:ea typeface="ＭＳ Ｐゴシック" charset="0"/>
                <a:cs typeface="Century Schoolbook"/>
              </a:rPr>
              <a:t>pratiques (</a:t>
            </a:r>
            <a:r>
              <a:rPr lang="fr-CA" sz="2000" b="1" dirty="0" smtClean="0">
                <a:solidFill>
                  <a:srgbClr val="0000FF"/>
                </a:solidFill>
                <a:ea typeface="ＭＳ Ｐゴシック" charset="0"/>
                <a:cs typeface="Century Schoolbook"/>
              </a:rPr>
              <a:t>exercer une expertise</a:t>
            </a:r>
            <a:r>
              <a:rPr lang="fr-CA" sz="2000" b="1" dirty="0" smtClean="0">
                <a:ea typeface="ＭＳ Ｐゴシック" charset="0"/>
                <a:cs typeface="Century Schoolbook"/>
              </a:rPr>
              <a:t>)</a:t>
            </a:r>
            <a:endParaRPr lang="fr-CA" sz="2000" b="1" dirty="0">
              <a:ea typeface="ＭＳ Ｐゴシック" charset="0"/>
              <a:cs typeface="Century Schoolbook"/>
            </a:endParaRPr>
          </a:p>
          <a:p>
            <a:pPr lvl="2"/>
            <a:r>
              <a:rPr lang="fr-CA" sz="2000" b="1" dirty="0">
                <a:ea typeface="ＭＳ Ｐゴシック" charset="0"/>
                <a:cs typeface="Century Schoolbook"/>
              </a:rPr>
              <a:t>Espace de production de connaissance et de systématisation de savoirs et de pratiques</a:t>
            </a:r>
          </a:p>
          <a:p>
            <a:pPr lvl="2"/>
            <a:r>
              <a:rPr lang="fr-CA" sz="2000" b="1" dirty="0">
                <a:ea typeface="ＭＳ Ｐゴシック" charset="0"/>
                <a:cs typeface="Century Schoolbook"/>
              </a:rPr>
              <a:t>Lieu de réflexion </a:t>
            </a:r>
            <a:r>
              <a:rPr lang="fr-CA" sz="2000" b="1" dirty="0" smtClean="0">
                <a:ea typeface="ＭＳ Ｐゴシック" charset="0"/>
                <a:cs typeface="Century Schoolbook"/>
              </a:rPr>
              <a:t>critique sur les «</a:t>
            </a:r>
            <a:r>
              <a:rPr lang="fr-CA" sz="2000" b="1" smtClean="0">
                <a:ea typeface="ＭＳ Ｐゴシック" charset="0"/>
                <a:cs typeface="Century Schoolbook"/>
              </a:rPr>
              <a:t> institutions »</a:t>
            </a:r>
            <a:endParaRPr lang="fr-CA" sz="2000" b="1" dirty="0">
              <a:ea typeface="ＭＳ Ｐゴシック" charset="0"/>
              <a:cs typeface="Century Schoolbook"/>
            </a:endParaRPr>
          </a:p>
          <a:p>
            <a:pPr lvl="2"/>
            <a:r>
              <a:rPr lang="fr-CA" sz="2000" b="1" dirty="0">
                <a:ea typeface="ＭＳ Ｐゴシック" charset="0"/>
                <a:cs typeface="Century Schoolbook"/>
              </a:rPr>
              <a:t>Lieu de formation étudiant et de mise en pratique de connaissances par des stages et des contrats de recherche</a:t>
            </a:r>
          </a:p>
          <a:p>
            <a:pPr lvl="1"/>
            <a:r>
              <a:rPr lang="fr-CA" sz="2000" b="1" dirty="0" smtClean="0">
                <a:ea typeface="ＭＳ Ｐゴシック" charset="0"/>
                <a:cs typeface="Century Schoolbook"/>
              </a:rPr>
              <a:t>Suivre les innovations en </a:t>
            </a:r>
            <a:r>
              <a:rPr lang="fr-CA" sz="2000" b="1" dirty="0">
                <a:ea typeface="ＭＳ Ｐゴシック" charset="0"/>
                <a:cs typeface="Century Schoolbook"/>
              </a:rPr>
              <a:t>vue </a:t>
            </a:r>
            <a:r>
              <a:rPr lang="fr-CA" sz="2000" b="1" dirty="0" smtClean="0">
                <a:ea typeface="ＭＳ Ｐゴシック" charset="0"/>
                <a:cs typeface="Century Schoolbook"/>
              </a:rPr>
              <a:t>:</a:t>
            </a:r>
          </a:p>
          <a:p>
            <a:pPr lvl="2"/>
            <a:r>
              <a:rPr lang="fr-CA" sz="2000" b="1" dirty="0" smtClean="0">
                <a:ea typeface="ＭＳ Ｐゴシック" charset="0"/>
                <a:cs typeface="Century Schoolbook"/>
              </a:rPr>
              <a:t>De comprendre leur portée ;</a:t>
            </a:r>
          </a:p>
          <a:p>
            <a:pPr lvl="2"/>
            <a:r>
              <a:rPr lang="fr-CA" sz="2000" b="1" dirty="0" smtClean="0">
                <a:ea typeface="ＭＳ Ｐゴシック" charset="0"/>
                <a:cs typeface="Century Schoolbook"/>
              </a:rPr>
              <a:t>De permettre </a:t>
            </a:r>
            <a:r>
              <a:rPr lang="fr-CA" sz="2000" b="1" dirty="0">
                <a:ea typeface="ＭＳ Ｐゴシック" charset="0"/>
                <a:cs typeface="Century Schoolbook"/>
              </a:rPr>
              <a:t>leur transférabilité sur d’autres territoires </a:t>
            </a:r>
            <a:r>
              <a:rPr lang="fr-CA" sz="2000" b="1" dirty="0" smtClean="0">
                <a:ea typeface="ＭＳ Ｐゴシック" charset="0"/>
                <a:cs typeface="Century Schoolbook"/>
              </a:rPr>
              <a:t>(</a:t>
            </a:r>
            <a:r>
              <a:rPr lang="fr-CA" sz="2000" b="1" dirty="0" smtClean="0">
                <a:solidFill>
                  <a:srgbClr val="0000FF"/>
                </a:solidFill>
                <a:ea typeface="ＭＳ Ｐゴシック" charset="0"/>
                <a:cs typeface="Century Schoolbook"/>
              </a:rPr>
              <a:t>mettre à jour les connaissances</a:t>
            </a:r>
            <a:r>
              <a:rPr lang="fr-CA" sz="2000" b="1" dirty="0" smtClean="0">
                <a:ea typeface="ＭＳ Ｐゴシック" charset="0"/>
                <a:cs typeface="Century Schoolbook"/>
              </a:rPr>
              <a:t>)</a:t>
            </a:r>
          </a:p>
          <a:p>
            <a:pPr lvl="1"/>
            <a:r>
              <a:rPr lang="fr-CA" sz="2000" b="1" dirty="0" smtClean="0">
                <a:ea typeface="ＭＳ Ｐゴシック" charset="0"/>
                <a:cs typeface="Century Schoolbook"/>
              </a:rPr>
              <a:t>Nourrir le projet scientifique…</a:t>
            </a:r>
          </a:p>
        </p:txBody>
      </p:sp>
      <p:sp>
        <p:nvSpPr>
          <p:cNvPr id="24580" name="Espace réservé du numéro de diapositive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CBD92A5-CB49-C944-8999-394604C04715}" type="slidenum">
              <a:rPr lang="fr-CA" sz="1400">
                <a:solidFill>
                  <a:srgbClr val="FFFFFF"/>
                </a:solidFill>
                <a:latin typeface="Century Schoolbook" charset="0"/>
              </a:rPr>
              <a:pPr eaLnBrk="1" hangingPunct="1"/>
              <a:t>9</a:t>
            </a:fld>
            <a:endParaRPr lang="fr-CA" sz="1400">
              <a:solidFill>
                <a:srgbClr val="FFFFFF"/>
              </a:solidFill>
              <a:latin typeface="Century Schoolboo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0078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Solstice.thmx</Template>
  <TotalTime>6826</TotalTime>
  <Words>484</Words>
  <Application>Microsoft Office PowerPoint</Application>
  <PresentationFormat>Affichage à l'écran (4:3)</PresentationFormat>
  <Paragraphs>109</Paragraphs>
  <Slides>11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Solstice</vt:lpstr>
      <vt:lpstr> Savoir faire l’économie du libéralisme : la recherche-intervention en contexte de lutte contre l’exclusion  </vt:lpstr>
      <vt:lpstr>PRÉSENTATION</vt:lpstr>
      <vt:lpstr>Connaissance – entre pouvoirs et contre pouvoirs d’agir</vt:lpstr>
      <vt:lpstr>La connaissance : objet de réflexion // la K est issue</vt:lpstr>
      <vt:lpstr>Un contexte historique particulier – de la fin du 18e au début du 20e</vt:lpstr>
      <vt:lpstr>Innovation « cognitive » sous la lunette pragmatiste – fin 19e</vt:lpstr>
      <vt:lpstr>Un kaleidoscope d’expériences en sol québécois</vt:lpstr>
      <vt:lpstr>PAROLE D’EXCLUES – Un PROJET de MOBILISATION par le LOGEMENT SOCIAL</vt:lpstr>
      <vt:lpstr>LE RÔLE DE L’UNIVERSITÉ</vt:lpstr>
      <vt:lpstr>Conclusion</vt:lpstr>
      <vt:lpstr>Merci</vt:lpstr>
    </vt:vector>
  </TitlesOfParts>
  <Company>UQAM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Bilan 2005-2009 ARUC-ÉS</dc:title>
  <dc:creator>Jean-Marc Fontan</dc:creator>
  <cp:lastModifiedBy>Mélissa</cp:lastModifiedBy>
  <cp:revision>107</cp:revision>
  <dcterms:created xsi:type="dcterms:W3CDTF">2009-12-02T15:09:34Z</dcterms:created>
  <dcterms:modified xsi:type="dcterms:W3CDTF">2011-05-24T15:47:26Z</dcterms:modified>
</cp:coreProperties>
</file>